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notesSlides/notesSlide102.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5" r:id="rId1"/>
  </p:sldMasterIdLst>
  <p:notesMasterIdLst>
    <p:notesMasterId r:id="rId106"/>
  </p:notesMasterIdLst>
  <p:sldIdLst>
    <p:sldId id="256" r:id="rId2"/>
    <p:sldId id="301" r:id="rId3"/>
    <p:sldId id="300" r:id="rId4"/>
    <p:sldId id="302" r:id="rId5"/>
    <p:sldId id="303" r:id="rId6"/>
    <p:sldId id="304" r:id="rId7"/>
    <p:sldId id="308" r:id="rId8"/>
    <p:sldId id="307" r:id="rId9"/>
    <p:sldId id="306" r:id="rId10"/>
    <p:sldId id="312" r:id="rId11"/>
    <p:sldId id="311" r:id="rId12"/>
    <p:sldId id="310" r:id="rId13"/>
    <p:sldId id="309" r:id="rId14"/>
    <p:sldId id="315" r:id="rId15"/>
    <p:sldId id="314" r:id="rId16"/>
    <p:sldId id="313" r:id="rId17"/>
    <p:sldId id="321" r:id="rId18"/>
    <p:sldId id="320" r:id="rId19"/>
    <p:sldId id="319" r:id="rId20"/>
    <p:sldId id="318" r:id="rId21"/>
    <p:sldId id="317" r:id="rId22"/>
    <p:sldId id="316" r:id="rId23"/>
    <p:sldId id="305" r:id="rId24"/>
    <p:sldId id="323" r:id="rId25"/>
    <p:sldId id="322" r:id="rId26"/>
    <p:sldId id="296" r:id="rId27"/>
    <p:sldId id="325" r:id="rId28"/>
    <p:sldId id="328" r:id="rId29"/>
    <p:sldId id="331" r:id="rId30"/>
    <p:sldId id="330" r:id="rId31"/>
    <p:sldId id="329" r:id="rId32"/>
    <p:sldId id="333" r:id="rId33"/>
    <p:sldId id="334" r:id="rId34"/>
    <p:sldId id="332" r:id="rId35"/>
    <p:sldId id="327" r:id="rId36"/>
    <p:sldId id="337" r:id="rId37"/>
    <p:sldId id="336" r:id="rId38"/>
    <p:sldId id="340" r:id="rId39"/>
    <p:sldId id="339" r:id="rId40"/>
    <p:sldId id="338" r:id="rId41"/>
    <p:sldId id="335" r:id="rId42"/>
    <p:sldId id="344" r:id="rId43"/>
    <p:sldId id="343" r:id="rId44"/>
    <p:sldId id="342" r:id="rId45"/>
    <p:sldId id="341" r:id="rId46"/>
    <p:sldId id="326" r:id="rId47"/>
    <p:sldId id="349" r:id="rId48"/>
    <p:sldId id="348" r:id="rId49"/>
    <p:sldId id="347" r:id="rId50"/>
    <p:sldId id="346" r:id="rId51"/>
    <p:sldId id="345" r:id="rId52"/>
    <p:sldId id="350" r:id="rId53"/>
    <p:sldId id="353" r:id="rId54"/>
    <p:sldId id="358" r:id="rId55"/>
    <p:sldId id="357" r:id="rId56"/>
    <p:sldId id="356" r:id="rId57"/>
    <p:sldId id="355" r:id="rId58"/>
    <p:sldId id="354" r:id="rId59"/>
    <p:sldId id="360" r:id="rId60"/>
    <p:sldId id="359" r:id="rId61"/>
    <p:sldId id="352" r:id="rId62"/>
    <p:sldId id="351" r:id="rId63"/>
    <p:sldId id="363" r:id="rId64"/>
    <p:sldId id="362" r:id="rId65"/>
    <p:sldId id="365" r:id="rId66"/>
    <p:sldId id="364" r:id="rId67"/>
    <p:sldId id="361" r:id="rId68"/>
    <p:sldId id="368" r:id="rId69"/>
    <p:sldId id="370" r:id="rId70"/>
    <p:sldId id="369" r:id="rId71"/>
    <p:sldId id="372" r:id="rId72"/>
    <p:sldId id="371" r:id="rId73"/>
    <p:sldId id="374" r:id="rId74"/>
    <p:sldId id="373" r:id="rId75"/>
    <p:sldId id="298" r:id="rId76"/>
    <p:sldId id="375" r:id="rId77"/>
    <p:sldId id="380" r:id="rId78"/>
    <p:sldId id="379" r:id="rId79"/>
    <p:sldId id="378" r:id="rId80"/>
    <p:sldId id="382" r:id="rId81"/>
    <p:sldId id="381" r:id="rId82"/>
    <p:sldId id="377" r:id="rId83"/>
    <p:sldId id="376" r:id="rId84"/>
    <p:sldId id="383" r:id="rId85"/>
    <p:sldId id="386" r:id="rId86"/>
    <p:sldId id="387" r:id="rId87"/>
    <p:sldId id="385" r:id="rId88"/>
    <p:sldId id="384" r:id="rId89"/>
    <p:sldId id="389" r:id="rId90"/>
    <p:sldId id="388" r:id="rId91"/>
    <p:sldId id="390" r:id="rId92"/>
    <p:sldId id="394" r:id="rId93"/>
    <p:sldId id="299" r:id="rId94"/>
    <p:sldId id="399" r:id="rId95"/>
    <p:sldId id="398" r:id="rId96"/>
    <p:sldId id="397" r:id="rId97"/>
    <p:sldId id="396" r:id="rId98"/>
    <p:sldId id="400" r:id="rId99"/>
    <p:sldId id="401" r:id="rId100"/>
    <p:sldId id="403" r:id="rId101"/>
    <p:sldId id="404" r:id="rId102"/>
    <p:sldId id="407" r:id="rId103"/>
    <p:sldId id="406" r:id="rId104"/>
    <p:sldId id="405" r:id="rId10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B84F22B8-B0F6-452D-A76B-A3ED32261386}">
  <a:tblStyle styleId="{B84F22B8-B0F6-452D-A76B-A3ED3226138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91" d="100"/>
          <a:sy n="91" d="100"/>
        </p:scale>
        <p:origin x="-774" y="-96"/>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1"/>
        <p:cNvGrpSpPr/>
        <p:nvPr/>
      </p:nvGrpSpPr>
      <p:grpSpPr>
        <a:xfrm>
          <a:off x="0" y="0"/>
          <a:ext cx="0" cy="0"/>
          <a:chOff x="0" y="0"/>
          <a:chExt cx="0" cy="0"/>
        </a:xfrm>
      </p:grpSpPr>
      <p:sp>
        <p:nvSpPr>
          <p:cNvPr id="2202" name="Google Shape;2202;gcec4d270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3" name="Google Shape;2203;gcec4d270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8"/>
        <p:cNvGrpSpPr/>
        <p:nvPr/>
      </p:nvGrpSpPr>
      <p:grpSpPr>
        <a:xfrm>
          <a:off x="0" y="0"/>
          <a:ext cx="0" cy="0"/>
          <a:chOff x="0" y="0"/>
          <a:chExt cx="0" cy="0"/>
        </a:xfrm>
      </p:grpSpPr>
      <p:sp>
        <p:nvSpPr>
          <p:cNvPr id="2249" name="Google Shape;2249;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0" name="Google Shape;2250;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1"/>
        <p:cNvGrpSpPr/>
        <p:nvPr/>
      </p:nvGrpSpPr>
      <p:grpSpPr>
        <a:xfrm>
          <a:off x="0" y="0"/>
          <a:ext cx="0" cy="0"/>
          <a:chOff x="0" y="0"/>
          <a:chExt cx="0" cy="0"/>
        </a:xfrm>
      </p:grpSpPr>
      <p:sp>
        <p:nvSpPr>
          <p:cNvPr id="2202" name="Google Shape;2202;gcec4d270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3" name="Google Shape;2203;gcec4d270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1"/>
        <p:cNvGrpSpPr/>
        <p:nvPr/>
      </p:nvGrpSpPr>
      <p:grpSpPr>
        <a:xfrm>
          <a:off x="0" y="0"/>
          <a:ext cx="0" cy="0"/>
          <a:chOff x="0" y="0"/>
          <a:chExt cx="0" cy="0"/>
        </a:xfrm>
      </p:grpSpPr>
      <p:sp>
        <p:nvSpPr>
          <p:cNvPr id="2202" name="Google Shape;2202;gcec4d270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3" name="Google Shape;2203;gcec4d270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1"/>
        <p:cNvGrpSpPr/>
        <p:nvPr/>
      </p:nvGrpSpPr>
      <p:grpSpPr>
        <a:xfrm>
          <a:off x="0" y="0"/>
          <a:ext cx="0" cy="0"/>
          <a:chOff x="0" y="0"/>
          <a:chExt cx="0" cy="0"/>
        </a:xfrm>
      </p:grpSpPr>
      <p:sp>
        <p:nvSpPr>
          <p:cNvPr id="2202" name="Google Shape;2202;gcec4d270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3" name="Google Shape;2203;gcec4d270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1"/>
        <p:cNvGrpSpPr/>
        <p:nvPr/>
      </p:nvGrpSpPr>
      <p:grpSpPr>
        <a:xfrm>
          <a:off x="0" y="0"/>
          <a:ext cx="0" cy="0"/>
          <a:chOff x="0" y="0"/>
          <a:chExt cx="0" cy="0"/>
        </a:xfrm>
      </p:grpSpPr>
      <p:sp>
        <p:nvSpPr>
          <p:cNvPr id="2202" name="Google Shape;2202;gcec4d270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3" name="Google Shape;2203;gcec4d270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399960" y="826618"/>
            <a:ext cx="4287930" cy="3642388"/>
            <a:chOff x="4611450" y="3151300"/>
            <a:chExt cx="667725" cy="567200"/>
          </a:xfrm>
        </p:grpSpPr>
        <p:sp>
          <p:nvSpPr>
            <p:cNvPr id="10" name="Google Shape;10;p2"/>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2"/>
          <p:cNvSpPr txBox="1">
            <a:spLocks noGrp="1"/>
          </p:cNvSpPr>
          <p:nvPr>
            <p:ph type="ctrTitle"/>
          </p:nvPr>
        </p:nvSpPr>
        <p:spPr>
          <a:xfrm>
            <a:off x="3080750" y="1003821"/>
            <a:ext cx="5781900" cy="26163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4" name="Google Shape;24;p2"/>
          <p:cNvSpPr txBox="1">
            <a:spLocks noGrp="1"/>
          </p:cNvSpPr>
          <p:nvPr>
            <p:ph type="subTitle" idx="1"/>
          </p:nvPr>
        </p:nvSpPr>
        <p:spPr>
          <a:xfrm>
            <a:off x="3080750" y="3610150"/>
            <a:ext cx="1591200" cy="475800"/>
          </a:xfrm>
          <a:prstGeom prst="rect">
            <a:avLst/>
          </a:prstGeom>
          <a:solidFill>
            <a:schemeClr val="accent1"/>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400" b="1"/>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25" name="Google Shape;25;p2"/>
          <p:cNvGrpSpPr/>
          <p:nvPr/>
        </p:nvGrpSpPr>
        <p:grpSpPr>
          <a:xfrm flipH="1">
            <a:off x="7641120" y="4577926"/>
            <a:ext cx="1051274" cy="787312"/>
            <a:chOff x="3585475" y="1537675"/>
            <a:chExt cx="649175" cy="486175"/>
          </a:xfrm>
        </p:grpSpPr>
        <p:sp>
          <p:nvSpPr>
            <p:cNvPr id="26" name="Google Shape;26;p2"/>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p:nvPr/>
        </p:nvSpPr>
        <p:spPr>
          <a:xfrm flipH="1">
            <a:off x="7937525" y="1510200"/>
            <a:ext cx="786451" cy="787280"/>
          </a:xfrm>
          <a:custGeom>
            <a:avLst/>
            <a:gdLst/>
            <a:ahLst/>
            <a:cxnLst/>
            <a:rect l="l" t="t" r="r" b="b"/>
            <a:pathLst>
              <a:path w="36979" h="37018" extrusionOk="0">
                <a:moveTo>
                  <a:pt x="18509" y="1"/>
                </a:moveTo>
                <a:lnTo>
                  <a:pt x="17533" y="40"/>
                </a:lnTo>
                <a:lnTo>
                  <a:pt x="16595" y="118"/>
                </a:lnTo>
                <a:lnTo>
                  <a:pt x="15697" y="235"/>
                </a:lnTo>
                <a:lnTo>
                  <a:pt x="14760" y="391"/>
                </a:lnTo>
                <a:lnTo>
                  <a:pt x="13862" y="586"/>
                </a:lnTo>
                <a:lnTo>
                  <a:pt x="13003" y="860"/>
                </a:lnTo>
                <a:lnTo>
                  <a:pt x="12144" y="1133"/>
                </a:lnTo>
                <a:lnTo>
                  <a:pt x="11285" y="1484"/>
                </a:lnTo>
                <a:lnTo>
                  <a:pt x="10465" y="1836"/>
                </a:lnTo>
                <a:lnTo>
                  <a:pt x="9684" y="2265"/>
                </a:lnTo>
                <a:lnTo>
                  <a:pt x="8903" y="2695"/>
                </a:lnTo>
                <a:lnTo>
                  <a:pt x="8161" y="3163"/>
                </a:lnTo>
                <a:lnTo>
                  <a:pt x="7419" y="3671"/>
                </a:lnTo>
                <a:lnTo>
                  <a:pt x="6755" y="4257"/>
                </a:lnTo>
                <a:lnTo>
                  <a:pt x="6053" y="4803"/>
                </a:lnTo>
                <a:lnTo>
                  <a:pt x="5428" y="5428"/>
                </a:lnTo>
                <a:lnTo>
                  <a:pt x="4803" y="6092"/>
                </a:lnTo>
                <a:lnTo>
                  <a:pt x="4217" y="6756"/>
                </a:lnTo>
                <a:lnTo>
                  <a:pt x="3671" y="7459"/>
                </a:lnTo>
                <a:lnTo>
                  <a:pt x="3163" y="8162"/>
                </a:lnTo>
                <a:lnTo>
                  <a:pt x="2695" y="8903"/>
                </a:lnTo>
                <a:lnTo>
                  <a:pt x="2226" y="9684"/>
                </a:lnTo>
                <a:lnTo>
                  <a:pt x="1836" y="10504"/>
                </a:lnTo>
                <a:lnTo>
                  <a:pt x="1445" y="11324"/>
                </a:lnTo>
                <a:lnTo>
                  <a:pt x="1133" y="12144"/>
                </a:lnTo>
                <a:lnTo>
                  <a:pt x="820" y="13003"/>
                </a:lnTo>
                <a:lnTo>
                  <a:pt x="586" y="13901"/>
                </a:lnTo>
                <a:lnTo>
                  <a:pt x="391" y="14800"/>
                </a:lnTo>
                <a:lnTo>
                  <a:pt x="235" y="15698"/>
                </a:lnTo>
                <a:lnTo>
                  <a:pt x="117" y="16635"/>
                </a:lnTo>
                <a:lnTo>
                  <a:pt x="39" y="17572"/>
                </a:lnTo>
                <a:lnTo>
                  <a:pt x="0" y="18509"/>
                </a:lnTo>
                <a:lnTo>
                  <a:pt x="39" y="19446"/>
                </a:lnTo>
                <a:lnTo>
                  <a:pt x="117" y="20383"/>
                </a:lnTo>
                <a:lnTo>
                  <a:pt x="235" y="21320"/>
                </a:lnTo>
                <a:lnTo>
                  <a:pt x="391" y="22219"/>
                </a:lnTo>
                <a:lnTo>
                  <a:pt x="586" y="23117"/>
                </a:lnTo>
                <a:lnTo>
                  <a:pt x="820" y="24015"/>
                </a:lnTo>
                <a:lnTo>
                  <a:pt x="1133" y="24874"/>
                </a:lnTo>
                <a:lnTo>
                  <a:pt x="1445" y="25694"/>
                </a:lnTo>
                <a:lnTo>
                  <a:pt x="1836" y="26514"/>
                </a:lnTo>
                <a:lnTo>
                  <a:pt x="2226" y="27334"/>
                </a:lnTo>
                <a:lnTo>
                  <a:pt x="2695" y="28115"/>
                </a:lnTo>
                <a:lnTo>
                  <a:pt x="3163" y="28857"/>
                </a:lnTo>
                <a:lnTo>
                  <a:pt x="3671" y="29559"/>
                </a:lnTo>
                <a:lnTo>
                  <a:pt x="4217" y="30262"/>
                </a:lnTo>
                <a:lnTo>
                  <a:pt x="4803" y="30926"/>
                </a:lnTo>
                <a:lnTo>
                  <a:pt x="5428" y="31590"/>
                </a:lnTo>
                <a:lnTo>
                  <a:pt x="6053" y="32215"/>
                </a:lnTo>
                <a:lnTo>
                  <a:pt x="6755" y="32761"/>
                </a:lnTo>
                <a:lnTo>
                  <a:pt x="7419" y="33347"/>
                </a:lnTo>
                <a:lnTo>
                  <a:pt x="8161" y="33855"/>
                </a:lnTo>
                <a:lnTo>
                  <a:pt x="8903" y="34323"/>
                </a:lnTo>
                <a:lnTo>
                  <a:pt x="9684" y="34753"/>
                </a:lnTo>
                <a:lnTo>
                  <a:pt x="10465" y="35182"/>
                </a:lnTo>
                <a:lnTo>
                  <a:pt x="11285" y="35534"/>
                </a:lnTo>
                <a:lnTo>
                  <a:pt x="12144" y="35885"/>
                </a:lnTo>
                <a:lnTo>
                  <a:pt x="13003" y="36158"/>
                </a:lnTo>
                <a:lnTo>
                  <a:pt x="13862" y="36432"/>
                </a:lnTo>
                <a:lnTo>
                  <a:pt x="14760" y="36627"/>
                </a:lnTo>
                <a:lnTo>
                  <a:pt x="15697" y="36783"/>
                </a:lnTo>
                <a:lnTo>
                  <a:pt x="16595" y="36900"/>
                </a:lnTo>
                <a:lnTo>
                  <a:pt x="17533" y="36978"/>
                </a:lnTo>
                <a:lnTo>
                  <a:pt x="18509" y="37018"/>
                </a:lnTo>
                <a:lnTo>
                  <a:pt x="19446" y="36978"/>
                </a:lnTo>
                <a:lnTo>
                  <a:pt x="20383" y="36900"/>
                </a:lnTo>
                <a:lnTo>
                  <a:pt x="21320" y="36783"/>
                </a:lnTo>
                <a:lnTo>
                  <a:pt x="22218" y="36627"/>
                </a:lnTo>
                <a:lnTo>
                  <a:pt x="23116" y="36432"/>
                </a:lnTo>
                <a:lnTo>
                  <a:pt x="24015" y="36158"/>
                </a:lnTo>
                <a:lnTo>
                  <a:pt x="24874" y="35885"/>
                </a:lnTo>
                <a:lnTo>
                  <a:pt x="25694" y="35534"/>
                </a:lnTo>
                <a:lnTo>
                  <a:pt x="26514" y="35182"/>
                </a:lnTo>
                <a:lnTo>
                  <a:pt x="27334" y="34753"/>
                </a:lnTo>
                <a:lnTo>
                  <a:pt x="28075" y="34323"/>
                </a:lnTo>
                <a:lnTo>
                  <a:pt x="28856" y="33855"/>
                </a:lnTo>
                <a:lnTo>
                  <a:pt x="29559" y="33347"/>
                </a:lnTo>
                <a:lnTo>
                  <a:pt x="30262" y="32761"/>
                </a:lnTo>
                <a:lnTo>
                  <a:pt x="30926" y="32215"/>
                </a:lnTo>
                <a:lnTo>
                  <a:pt x="31590" y="31590"/>
                </a:lnTo>
                <a:lnTo>
                  <a:pt x="32175" y="30926"/>
                </a:lnTo>
                <a:lnTo>
                  <a:pt x="32761" y="30262"/>
                </a:lnTo>
                <a:lnTo>
                  <a:pt x="33308" y="29559"/>
                </a:lnTo>
                <a:lnTo>
                  <a:pt x="33855" y="28857"/>
                </a:lnTo>
                <a:lnTo>
                  <a:pt x="34323" y="28115"/>
                </a:lnTo>
                <a:lnTo>
                  <a:pt x="34753" y="27334"/>
                </a:lnTo>
                <a:lnTo>
                  <a:pt x="35182" y="26514"/>
                </a:lnTo>
                <a:lnTo>
                  <a:pt x="35534" y="25694"/>
                </a:lnTo>
                <a:lnTo>
                  <a:pt x="35885" y="24874"/>
                </a:lnTo>
                <a:lnTo>
                  <a:pt x="36158" y="24015"/>
                </a:lnTo>
                <a:lnTo>
                  <a:pt x="36432" y="23117"/>
                </a:lnTo>
                <a:lnTo>
                  <a:pt x="36627" y="22219"/>
                </a:lnTo>
                <a:lnTo>
                  <a:pt x="36783" y="21320"/>
                </a:lnTo>
                <a:lnTo>
                  <a:pt x="36900" y="20383"/>
                </a:lnTo>
                <a:lnTo>
                  <a:pt x="36978" y="19446"/>
                </a:lnTo>
                <a:lnTo>
                  <a:pt x="36978" y="18509"/>
                </a:lnTo>
                <a:lnTo>
                  <a:pt x="36978" y="17572"/>
                </a:lnTo>
                <a:lnTo>
                  <a:pt x="36900" y="16635"/>
                </a:lnTo>
                <a:lnTo>
                  <a:pt x="36783" y="15698"/>
                </a:lnTo>
                <a:lnTo>
                  <a:pt x="36627" y="14800"/>
                </a:lnTo>
                <a:lnTo>
                  <a:pt x="36432" y="13901"/>
                </a:lnTo>
                <a:lnTo>
                  <a:pt x="36158" y="13003"/>
                </a:lnTo>
                <a:lnTo>
                  <a:pt x="35885" y="12144"/>
                </a:lnTo>
                <a:lnTo>
                  <a:pt x="35534" y="11324"/>
                </a:lnTo>
                <a:lnTo>
                  <a:pt x="35182" y="10504"/>
                </a:lnTo>
                <a:lnTo>
                  <a:pt x="34753" y="9684"/>
                </a:lnTo>
                <a:lnTo>
                  <a:pt x="34323" y="8903"/>
                </a:lnTo>
                <a:lnTo>
                  <a:pt x="33855" y="8162"/>
                </a:lnTo>
                <a:lnTo>
                  <a:pt x="33308" y="7459"/>
                </a:lnTo>
                <a:lnTo>
                  <a:pt x="32761" y="6756"/>
                </a:lnTo>
                <a:lnTo>
                  <a:pt x="32175" y="6092"/>
                </a:lnTo>
                <a:lnTo>
                  <a:pt x="31590" y="5428"/>
                </a:lnTo>
                <a:lnTo>
                  <a:pt x="30926" y="4803"/>
                </a:lnTo>
                <a:lnTo>
                  <a:pt x="30262" y="4257"/>
                </a:lnTo>
                <a:lnTo>
                  <a:pt x="29559" y="3671"/>
                </a:lnTo>
                <a:lnTo>
                  <a:pt x="28856" y="3163"/>
                </a:lnTo>
                <a:lnTo>
                  <a:pt x="28075" y="2695"/>
                </a:lnTo>
                <a:lnTo>
                  <a:pt x="27334" y="2265"/>
                </a:lnTo>
                <a:lnTo>
                  <a:pt x="26514" y="1836"/>
                </a:lnTo>
                <a:lnTo>
                  <a:pt x="25694" y="1484"/>
                </a:lnTo>
                <a:lnTo>
                  <a:pt x="24874" y="1133"/>
                </a:lnTo>
                <a:lnTo>
                  <a:pt x="24015" y="860"/>
                </a:lnTo>
                <a:lnTo>
                  <a:pt x="23116" y="586"/>
                </a:lnTo>
                <a:lnTo>
                  <a:pt x="22218" y="391"/>
                </a:lnTo>
                <a:lnTo>
                  <a:pt x="21320" y="235"/>
                </a:lnTo>
                <a:lnTo>
                  <a:pt x="20383" y="118"/>
                </a:lnTo>
                <a:lnTo>
                  <a:pt x="19446" y="40"/>
                </a:lnTo>
                <a:lnTo>
                  <a:pt x="18509" y="1"/>
                </a:lnTo>
                <a:close/>
              </a:path>
            </a:pathLst>
          </a:custGeom>
          <a:solidFill>
            <a:srgbClr val="FF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flipH="1">
            <a:off x="8256002" y="1510202"/>
            <a:ext cx="1785851" cy="1785884"/>
          </a:xfrm>
          <a:custGeom>
            <a:avLst/>
            <a:gdLst/>
            <a:ahLst/>
            <a:cxnLst/>
            <a:rect l="l" t="t" r="r" b="b"/>
            <a:pathLst>
              <a:path w="53730" h="53731" fill="none" extrusionOk="0">
                <a:moveTo>
                  <a:pt x="53730" y="26865"/>
                </a:moveTo>
                <a:lnTo>
                  <a:pt x="53730" y="26865"/>
                </a:lnTo>
                <a:lnTo>
                  <a:pt x="53691" y="28232"/>
                </a:lnTo>
                <a:lnTo>
                  <a:pt x="53613" y="29599"/>
                </a:lnTo>
                <a:lnTo>
                  <a:pt x="53418" y="30965"/>
                </a:lnTo>
                <a:lnTo>
                  <a:pt x="53183" y="32293"/>
                </a:lnTo>
                <a:lnTo>
                  <a:pt x="52910" y="33582"/>
                </a:lnTo>
                <a:lnTo>
                  <a:pt x="52520" y="34870"/>
                </a:lnTo>
                <a:lnTo>
                  <a:pt x="52129" y="36120"/>
                </a:lnTo>
                <a:lnTo>
                  <a:pt x="51621" y="37330"/>
                </a:lnTo>
                <a:lnTo>
                  <a:pt x="51075" y="38502"/>
                </a:lnTo>
                <a:lnTo>
                  <a:pt x="50489" y="39673"/>
                </a:lnTo>
                <a:lnTo>
                  <a:pt x="49864" y="40805"/>
                </a:lnTo>
                <a:lnTo>
                  <a:pt x="49161" y="41899"/>
                </a:lnTo>
                <a:lnTo>
                  <a:pt x="48420" y="42953"/>
                </a:lnTo>
                <a:lnTo>
                  <a:pt x="47600" y="43968"/>
                </a:lnTo>
                <a:lnTo>
                  <a:pt x="46780" y="44944"/>
                </a:lnTo>
                <a:lnTo>
                  <a:pt x="45881" y="45882"/>
                </a:lnTo>
                <a:lnTo>
                  <a:pt x="44944" y="46741"/>
                </a:lnTo>
                <a:lnTo>
                  <a:pt x="43968" y="47600"/>
                </a:lnTo>
                <a:lnTo>
                  <a:pt x="42953" y="48381"/>
                </a:lnTo>
                <a:lnTo>
                  <a:pt x="41899" y="49161"/>
                </a:lnTo>
                <a:lnTo>
                  <a:pt x="40805" y="49825"/>
                </a:lnTo>
                <a:lnTo>
                  <a:pt x="39673" y="50489"/>
                </a:lnTo>
                <a:lnTo>
                  <a:pt x="38501" y="51075"/>
                </a:lnTo>
                <a:lnTo>
                  <a:pt x="37330" y="51621"/>
                </a:lnTo>
                <a:lnTo>
                  <a:pt x="36120" y="52090"/>
                </a:lnTo>
                <a:lnTo>
                  <a:pt x="34870" y="52520"/>
                </a:lnTo>
                <a:lnTo>
                  <a:pt x="33581" y="52871"/>
                </a:lnTo>
                <a:lnTo>
                  <a:pt x="32293" y="53183"/>
                </a:lnTo>
                <a:lnTo>
                  <a:pt x="30965" y="53418"/>
                </a:lnTo>
                <a:lnTo>
                  <a:pt x="29638" y="53613"/>
                </a:lnTo>
                <a:lnTo>
                  <a:pt x="28271" y="53691"/>
                </a:lnTo>
                <a:lnTo>
                  <a:pt x="26865" y="53730"/>
                </a:lnTo>
                <a:lnTo>
                  <a:pt x="26865" y="53730"/>
                </a:lnTo>
                <a:lnTo>
                  <a:pt x="25499" y="53691"/>
                </a:lnTo>
                <a:lnTo>
                  <a:pt x="24132" y="53613"/>
                </a:lnTo>
                <a:lnTo>
                  <a:pt x="22765" y="53418"/>
                </a:lnTo>
                <a:lnTo>
                  <a:pt x="21477" y="53183"/>
                </a:lnTo>
                <a:lnTo>
                  <a:pt x="20149" y="52871"/>
                </a:lnTo>
                <a:lnTo>
                  <a:pt x="18900" y="52520"/>
                </a:lnTo>
                <a:lnTo>
                  <a:pt x="17650" y="52090"/>
                </a:lnTo>
                <a:lnTo>
                  <a:pt x="16401" y="51621"/>
                </a:lnTo>
                <a:lnTo>
                  <a:pt x="15229" y="51075"/>
                </a:lnTo>
                <a:lnTo>
                  <a:pt x="14058" y="50489"/>
                </a:lnTo>
                <a:lnTo>
                  <a:pt x="12925" y="49825"/>
                </a:lnTo>
                <a:lnTo>
                  <a:pt x="11832" y="49161"/>
                </a:lnTo>
                <a:lnTo>
                  <a:pt x="10778" y="48381"/>
                </a:lnTo>
                <a:lnTo>
                  <a:pt x="9762" y="47600"/>
                </a:lnTo>
                <a:lnTo>
                  <a:pt x="8825" y="46741"/>
                </a:lnTo>
                <a:lnTo>
                  <a:pt x="7888" y="45882"/>
                </a:lnTo>
                <a:lnTo>
                  <a:pt x="6990" y="44944"/>
                </a:lnTo>
                <a:lnTo>
                  <a:pt x="6131" y="43968"/>
                </a:lnTo>
                <a:lnTo>
                  <a:pt x="5350" y="42953"/>
                </a:lnTo>
                <a:lnTo>
                  <a:pt x="4608" y="41899"/>
                </a:lnTo>
                <a:lnTo>
                  <a:pt x="3905" y="40805"/>
                </a:lnTo>
                <a:lnTo>
                  <a:pt x="3242" y="39673"/>
                </a:lnTo>
                <a:lnTo>
                  <a:pt x="2656" y="38502"/>
                </a:lnTo>
                <a:lnTo>
                  <a:pt x="2109" y="37330"/>
                </a:lnTo>
                <a:lnTo>
                  <a:pt x="1641" y="36120"/>
                </a:lnTo>
                <a:lnTo>
                  <a:pt x="1211" y="34870"/>
                </a:lnTo>
                <a:lnTo>
                  <a:pt x="860" y="33582"/>
                </a:lnTo>
                <a:lnTo>
                  <a:pt x="547" y="32293"/>
                </a:lnTo>
                <a:lnTo>
                  <a:pt x="313" y="30965"/>
                </a:lnTo>
                <a:lnTo>
                  <a:pt x="157" y="29599"/>
                </a:lnTo>
                <a:lnTo>
                  <a:pt x="40" y="28232"/>
                </a:lnTo>
                <a:lnTo>
                  <a:pt x="1" y="26865"/>
                </a:lnTo>
                <a:lnTo>
                  <a:pt x="1" y="26865"/>
                </a:lnTo>
                <a:lnTo>
                  <a:pt x="40" y="25499"/>
                </a:lnTo>
                <a:lnTo>
                  <a:pt x="157" y="24132"/>
                </a:lnTo>
                <a:lnTo>
                  <a:pt x="313" y="22765"/>
                </a:lnTo>
                <a:lnTo>
                  <a:pt x="547" y="21438"/>
                </a:lnTo>
                <a:lnTo>
                  <a:pt x="860" y="20149"/>
                </a:lnTo>
                <a:lnTo>
                  <a:pt x="1211" y="18861"/>
                </a:lnTo>
                <a:lnTo>
                  <a:pt x="1641" y="17611"/>
                </a:lnTo>
                <a:lnTo>
                  <a:pt x="2109" y="16401"/>
                </a:lnTo>
                <a:lnTo>
                  <a:pt x="2656" y="15229"/>
                </a:lnTo>
                <a:lnTo>
                  <a:pt x="3242" y="14058"/>
                </a:lnTo>
                <a:lnTo>
                  <a:pt x="3905" y="12926"/>
                </a:lnTo>
                <a:lnTo>
                  <a:pt x="4608" y="11832"/>
                </a:lnTo>
                <a:lnTo>
                  <a:pt x="5350" y="10778"/>
                </a:lnTo>
                <a:lnTo>
                  <a:pt x="6131" y="9763"/>
                </a:lnTo>
                <a:lnTo>
                  <a:pt x="6990" y="8786"/>
                </a:lnTo>
                <a:lnTo>
                  <a:pt x="7888" y="7849"/>
                </a:lnTo>
                <a:lnTo>
                  <a:pt x="8825" y="6990"/>
                </a:lnTo>
                <a:lnTo>
                  <a:pt x="9762" y="6131"/>
                </a:lnTo>
                <a:lnTo>
                  <a:pt x="10778" y="5350"/>
                </a:lnTo>
                <a:lnTo>
                  <a:pt x="11832" y="4569"/>
                </a:lnTo>
                <a:lnTo>
                  <a:pt x="12925" y="3906"/>
                </a:lnTo>
                <a:lnTo>
                  <a:pt x="14058" y="3242"/>
                </a:lnTo>
                <a:lnTo>
                  <a:pt x="15229" y="2656"/>
                </a:lnTo>
                <a:lnTo>
                  <a:pt x="16401" y="2109"/>
                </a:lnTo>
                <a:lnTo>
                  <a:pt x="17650" y="1641"/>
                </a:lnTo>
                <a:lnTo>
                  <a:pt x="18900" y="1211"/>
                </a:lnTo>
                <a:lnTo>
                  <a:pt x="20149" y="860"/>
                </a:lnTo>
                <a:lnTo>
                  <a:pt x="21477" y="547"/>
                </a:lnTo>
                <a:lnTo>
                  <a:pt x="22765" y="313"/>
                </a:lnTo>
                <a:lnTo>
                  <a:pt x="24132" y="118"/>
                </a:lnTo>
                <a:lnTo>
                  <a:pt x="25499" y="40"/>
                </a:lnTo>
                <a:lnTo>
                  <a:pt x="26865" y="1"/>
                </a:lnTo>
                <a:lnTo>
                  <a:pt x="26865" y="1"/>
                </a:lnTo>
                <a:lnTo>
                  <a:pt x="28271" y="40"/>
                </a:lnTo>
                <a:lnTo>
                  <a:pt x="29638" y="118"/>
                </a:lnTo>
                <a:lnTo>
                  <a:pt x="30965" y="313"/>
                </a:lnTo>
                <a:lnTo>
                  <a:pt x="32293" y="547"/>
                </a:lnTo>
                <a:lnTo>
                  <a:pt x="33581" y="860"/>
                </a:lnTo>
                <a:lnTo>
                  <a:pt x="34870" y="1211"/>
                </a:lnTo>
                <a:lnTo>
                  <a:pt x="36120" y="1641"/>
                </a:lnTo>
                <a:lnTo>
                  <a:pt x="37330" y="2109"/>
                </a:lnTo>
                <a:lnTo>
                  <a:pt x="38501" y="2656"/>
                </a:lnTo>
                <a:lnTo>
                  <a:pt x="39673" y="3242"/>
                </a:lnTo>
                <a:lnTo>
                  <a:pt x="40805" y="3906"/>
                </a:lnTo>
                <a:lnTo>
                  <a:pt x="41899" y="4569"/>
                </a:lnTo>
                <a:lnTo>
                  <a:pt x="42953" y="5350"/>
                </a:lnTo>
                <a:lnTo>
                  <a:pt x="43968" y="6131"/>
                </a:lnTo>
                <a:lnTo>
                  <a:pt x="44944" y="6990"/>
                </a:lnTo>
                <a:lnTo>
                  <a:pt x="45881" y="7849"/>
                </a:lnTo>
                <a:lnTo>
                  <a:pt x="46780" y="8786"/>
                </a:lnTo>
                <a:lnTo>
                  <a:pt x="47600" y="9763"/>
                </a:lnTo>
                <a:lnTo>
                  <a:pt x="48420" y="10778"/>
                </a:lnTo>
                <a:lnTo>
                  <a:pt x="49161" y="11832"/>
                </a:lnTo>
                <a:lnTo>
                  <a:pt x="49864" y="12926"/>
                </a:lnTo>
                <a:lnTo>
                  <a:pt x="50489" y="14058"/>
                </a:lnTo>
                <a:lnTo>
                  <a:pt x="51075" y="15229"/>
                </a:lnTo>
                <a:lnTo>
                  <a:pt x="51621" y="16401"/>
                </a:lnTo>
                <a:lnTo>
                  <a:pt x="52129" y="17611"/>
                </a:lnTo>
                <a:lnTo>
                  <a:pt x="52520" y="18861"/>
                </a:lnTo>
                <a:lnTo>
                  <a:pt x="52910" y="20149"/>
                </a:lnTo>
                <a:lnTo>
                  <a:pt x="53183" y="21438"/>
                </a:lnTo>
                <a:lnTo>
                  <a:pt x="53418" y="22765"/>
                </a:lnTo>
                <a:lnTo>
                  <a:pt x="53613" y="24132"/>
                </a:lnTo>
                <a:lnTo>
                  <a:pt x="53691" y="25499"/>
                </a:lnTo>
                <a:lnTo>
                  <a:pt x="53730" y="26865"/>
                </a:lnTo>
                <a:lnTo>
                  <a:pt x="53730" y="26865"/>
                </a:lnTo>
                <a:close/>
              </a:path>
            </a:pathLst>
          </a:custGeom>
          <a:noFill/>
          <a:ln w="23425" cap="rnd" cmpd="sng">
            <a:solidFill>
              <a:srgbClr val="FF31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
        <p:cNvGrpSpPr/>
        <p:nvPr/>
      </p:nvGrpSpPr>
      <p:grpSpPr>
        <a:xfrm>
          <a:off x="0" y="0"/>
          <a:ext cx="0" cy="0"/>
          <a:chOff x="0" y="0"/>
          <a:chExt cx="0" cy="0"/>
        </a:xfrm>
      </p:grpSpPr>
      <p:sp>
        <p:nvSpPr>
          <p:cNvPr id="49" name="Google Shape;49;p3"/>
          <p:cNvSpPr txBox="1">
            <a:spLocks noGrp="1"/>
          </p:cNvSpPr>
          <p:nvPr>
            <p:ph type="title"/>
          </p:nvPr>
        </p:nvSpPr>
        <p:spPr>
          <a:xfrm>
            <a:off x="720000" y="2394113"/>
            <a:ext cx="3739200" cy="9519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53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0" name="Google Shape;50;p3"/>
          <p:cNvSpPr txBox="1">
            <a:spLocks noGrp="1"/>
          </p:cNvSpPr>
          <p:nvPr>
            <p:ph type="title" idx="2" hasCustomPrompt="1"/>
          </p:nvPr>
        </p:nvSpPr>
        <p:spPr>
          <a:xfrm>
            <a:off x="819350" y="1084213"/>
            <a:ext cx="1056900" cy="1061100"/>
          </a:xfrm>
          <a:prstGeom prst="rect">
            <a:avLst/>
          </a:prstGeom>
          <a:solidFill>
            <a:schemeClr val="lt2"/>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5300">
                <a:solidFill>
                  <a:schemeClr val="accent4"/>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1" name="Google Shape;51;p3"/>
          <p:cNvSpPr txBox="1">
            <a:spLocks noGrp="1"/>
          </p:cNvSpPr>
          <p:nvPr>
            <p:ph type="subTitle" idx="1"/>
          </p:nvPr>
        </p:nvSpPr>
        <p:spPr>
          <a:xfrm>
            <a:off x="720000" y="3345888"/>
            <a:ext cx="25566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23"/>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TITLE_ONLY_2_3_1">
    <p:bg>
      <p:bgPr>
        <a:solidFill>
          <a:schemeClr val="lt1"/>
        </a:solidFill>
        <a:effectLst/>
      </p:bgPr>
    </p:bg>
    <p:spTree>
      <p:nvGrpSpPr>
        <p:cNvPr id="1" name="Shape 2019"/>
        <p:cNvGrpSpPr/>
        <p:nvPr/>
      </p:nvGrpSpPr>
      <p:grpSpPr>
        <a:xfrm>
          <a:off x="0" y="0"/>
          <a:ext cx="0" cy="0"/>
          <a:chOff x="0" y="0"/>
          <a:chExt cx="0" cy="0"/>
        </a:xfrm>
      </p:grpSpPr>
      <p:sp>
        <p:nvSpPr>
          <p:cNvPr id="2020" name="Google Shape;2020;p35"/>
          <p:cNvSpPr/>
          <p:nvPr/>
        </p:nvSpPr>
        <p:spPr>
          <a:xfrm rot="10800000">
            <a:off x="-1633725" y="-1256389"/>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5"/>
          <p:cNvSpPr/>
          <p:nvPr/>
        </p:nvSpPr>
        <p:spPr>
          <a:xfrm rot="10800000">
            <a:off x="8367144" y="4142370"/>
            <a:ext cx="1785851" cy="1785884"/>
          </a:xfrm>
          <a:custGeom>
            <a:avLst/>
            <a:gdLst/>
            <a:ahLst/>
            <a:cxnLst/>
            <a:rect l="l" t="t" r="r" b="b"/>
            <a:pathLst>
              <a:path w="53730" h="53731" fill="none" extrusionOk="0">
                <a:moveTo>
                  <a:pt x="53730" y="26865"/>
                </a:moveTo>
                <a:lnTo>
                  <a:pt x="53730" y="26865"/>
                </a:lnTo>
                <a:lnTo>
                  <a:pt x="53691" y="28232"/>
                </a:lnTo>
                <a:lnTo>
                  <a:pt x="53613" y="29599"/>
                </a:lnTo>
                <a:lnTo>
                  <a:pt x="53418" y="30965"/>
                </a:lnTo>
                <a:lnTo>
                  <a:pt x="53183" y="32293"/>
                </a:lnTo>
                <a:lnTo>
                  <a:pt x="52910" y="33582"/>
                </a:lnTo>
                <a:lnTo>
                  <a:pt x="52520" y="34870"/>
                </a:lnTo>
                <a:lnTo>
                  <a:pt x="52129" y="36120"/>
                </a:lnTo>
                <a:lnTo>
                  <a:pt x="51621" y="37330"/>
                </a:lnTo>
                <a:lnTo>
                  <a:pt x="51075" y="38502"/>
                </a:lnTo>
                <a:lnTo>
                  <a:pt x="50489" y="39673"/>
                </a:lnTo>
                <a:lnTo>
                  <a:pt x="49864" y="40805"/>
                </a:lnTo>
                <a:lnTo>
                  <a:pt x="49161" y="41899"/>
                </a:lnTo>
                <a:lnTo>
                  <a:pt x="48420" y="42953"/>
                </a:lnTo>
                <a:lnTo>
                  <a:pt x="47600" y="43968"/>
                </a:lnTo>
                <a:lnTo>
                  <a:pt x="46780" y="44944"/>
                </a:lnTo>
                <a:lnTo>
                  <a:pt x="45881" y="45882"/>
                </a:lnTo>
                <a:lnTo>
                  <a:pt x="44944" y="46741"/>
                </a:lnTo>
                <a:lnTo>
                  <a:pt x="43968" y="47600"/>
                </a:lnTo>
                <a:lnTo>
                  <a:pt x="42953" y="48381"/>
                </a:lnTo>
                <a:lnTo>
                  <a:pt x="41899" y="49161"/>
                </a:lnTo>
                <a:lnTo>
                  <a:pt x="40805" y="49825"/>
                </a:lnTo>
                <a:lnTo>
                  <a:pt x="39673" y="50489"/>
                </a:lnTo>
                <a:lnTo>
                  <a:pt x="38501" y="51075"/>
                </a:lnTo>
                <a:lnTo>
                  <a:pt x="37330" y="51621"/>
                </a:lnTo>
                <a:lnTo>
                  <a:pt x="36120" y="52090"/>
                </a:lnTo>
                <a:lnTo>
                  <a:pt x="34870" y="52520"/>
                </a:lnTo>
                <a:lnTo>
                  <a:pt x="33581" y="52871"/>
                </a:lnTo>
                <a:lnTo>
                  <a:pt x="32293" y="53183"/>
                </a:lnTo>
                <a:lnTo>
                  <a:pt x="30965" y="53418"/>
                </a:lnTo>
                <a:lnTo>
                  <a:pt x="29638" y="53613"/>
                </a:lnTo>
                <a:lnTo>
                  <a:pt x="28271" y="53691"/>
                </a:lnTo>
                <a:lnTo>
                  <a:pt x="26865" y="53730"/>
                </a:lnTo>
                <a:lnTo>
                  <a:pt x="26865" y="53730"/>
                </a:lnTo>
                <a:lnTo>
                  <a:pt x="25499" y="53691"/>
                </a:lnTo>
                <a:lnTo>
                  <a:pt x="24132" y="53613"/>
                </a:lnTo>
                <a:lnTo>
                  <a:pt x="22765" y="53418"/>
                </a:lnTo>
                <a:lnTo>
                  <a:pt x="21477" y="53183"/>
                </a:lnTo>
                <a:lnTo>
                  <a:pt x="20149" y="52871"/>
                </a:lnTo>
                <a:lnTo>
                  <a:pt x="18900" y="52520"/>
                </a:lnTo>
                <a:lnTo>
                  <a:pt x="17650" y="52090"/>
                </a:lnTo>
                <a:lnTo>
                  <a:pt x="16401" y="51621"/>
                </a:lnTo>
                <a:lnTo>
                  <a:pt x="15229" y="51075"/>
                </a:lnTo>
                <a:lnTo>
                  <a:pt x="14058" y="50489"/>
                </a:lnTo>
                <a:lnTo>
                  <a:pt x="12925" y="49825"/>
                </a:lnTo>
                <a:lnTo>
                  <a:pt x="11832" y="49161"/>
                </a:lnTo>
                <a:lnTo>
                  <a:pt x="10778" y="48381"/>
                </a:lnTo>
                <a:lnTo>
                  <a:pt x="9762" y="47600"/>
                </a:lnTo>
                <a:lnTo>
                  <a:pt x="8825" y="46741"/>
                </a:lnTo>
                <a:lnTo>
                  <a:pt x="7888" y="45882"/>
                </a:lnTo>
                <a:lnTo>
                  <a:pt x="6990" y="44944"/>
                </a:lnTo>
                <a:lnTo>
                  <a:pt x="6131" y="43968"/>
                </a:lnTo>
                <a:lnTo>
                  <a:pt x="5350" y="42953"/>
                </a:lnTo>
                <a:lnTo>
                  <a:pt x="4608" y="41899"/>
                </a:lnTo>
                <a:lnTo>
                  <a:pt x="3905" y="40805"/>
                </a:lnTo>
                <a:lnTo>
                  <a:pt x="3242" y="39673"/>
                </a:lnTo>
                <a:lnTo>
                  <a:pt x="2656" y="38502"/>
                </a:lnTo>
                <a:lnTo>
                  <a:pt x="2109" y="37330"/>
                </a:lnTo>
                <a:lnTo>
                  <a:pt x="1641" y="36120"/>
                </a:lnTo>
                <a:lnTo>
                  <a:pt x="1211" y="34870"/>
                </a:lnTo>
                <a:lnTo>
                  <a:pt x="860" y="33582"/>
                </a:lnTo>
                <a:lnTo>
                  <a:pt x="547" y="32293"/>
                </a:lnTo>
                <a:lnTo>
                  <a:pt x="313" y="30965"/>
                </a:lnTo>
                <a:lnTo>
                  <a:pt x="157" y="29599"/>
                </a:lnTo>
                <a:lnTo>
                  <a:pt x="40" y="28232"/>
                </a:lnTo>
                <a:lnTo>
                  <a:pt x="1" y="26865"/>
                </a:lnTo>
                <a:lnTo>
                  <a:pt x="1" y="26865"/>
                </a:lnTo>
                <a:lnTo>
                  <a:pt x="40" y="25499"/>
                </a:lnTo>
                <a:lnTo>
                  <a:pt x="157" y="24132"/>
                </a:lnTo>
                <a:lnTo>
                  <a:pt x="313" y="22765"/>
                </a:lnTo>
                <a:lnTo>
                  <a:pt x="547" y="21438"/>
                </a:lnTo>
                <a:lnTo>
                  <a:pt x="860" y="20149"/>
                </a:lnTo>
                <a:lnTo>
                  <a:pt x="1211" y="18861"/>
                </a:lnTo>
                <a:lnTo>
                  <a:pt x="1641" y="17611"/>
                </a:lnTo>
                <a:lnTo>
                  <a:pt x="2109" y="16401"/>
                </a:lnTo>
                <a:lnTo>
                  <a:pt x="2656" y="15229"/>
                </a:lnTo>
                <a:lnTo>
                  <a:pt x="3242" y="14058"/>
                </a:lnTo>
                <a:lnTo>
                  <a:pt x="3905" y="12926"/>
                </a:lnTo>
                <a:lnTo>
                  <a:pt x="4608" y="11832"/>
                </a:lnTo>
                <a:lnTo>
                  <a:pt x="5350" y="10778"/>
                </a:lnTo>
                <a:lnTo>
                  <a:pt x="6131" y="9763"/>
                </a:lnTo>
                <a:lnTo>
                  <a:pt x="6990" y="8786"/>
                </a:lnTo>
                <a:lnTo>
                  <a:pt x="7888" y="7849"/>
                </a:lnTo>
                <a:lnTo>
                  <a:pt x="8825" y="6990"/>
                </a:lnTo>
                <a:lnTo>
                  <a:pt x="9762" y="6131"/>
                </a:lnTo>
                <a:lnTo>
                  <a:pt x="10778" y="5350"/>
                </a:lnTo>
                <a:lnTo>
                  <a:pt x="11832" y="4569"/>
                </a:lnTo>
                <a:lnTo>
                  <a:pt x="12925" y="3906"/>
                </a:lnTo>
                <a:lnTo>
                  <a:pt x="14058" y="3242"/>
                </a:lnTo>
                <a:lnTo>
                  <a:pt x="15229" y="2656"/>
                </a:lnTo>
                <a:lnTo>
                  <a:pt x="16401" y="2109"/>
                </a:lnTo>
                <a:lnTo>
                  <a:pt x="17650" y="1641"/>
                </a:lnTo>
                <a:lnTo>
                  <a:pt x="18900" y="1211"/>
                </a:lnTo>
                <a:lnTo>
                  <a:pt x="20149" y="860"/>
                </a:lnTo>
                <a:lnTo>
                  <a:pt x="21477" y="547"/>
                </a:lnTo>
                <a:lnTo>
                  <a:pt x="22765" y="313"/>
                </a:lnTo>
                <a:lnTo>
                  <a:pt x="24132" y="118"/>
                </a:lnTo>
                <a:lnTo>
                  <a:pt x="25499" y="40"/>
                </a:lnTo>
                <a:lnTo>
                  <a:pt x="26865" y="1"/>
                </a:lnTo>
                <a:lnTo>
                  <a:pt x="26865" y="1"/>
                </a:lnTo>
                <a:lnTo>
                  <a:pt x="28271" y="40"/>
                </a:lnTo>
                <a:lnTo>
                  <a:pt x="29638" y="118"/>
                </a:lnTo>
                <a:lnTo>
                  <a:pt x="30965" y="313"/>
                </a:lnTo>
                <a:lnTo>
                  <a:pt x="32293" y="547"/>
                </a:lnTo>
                <a:lnTo>
                  <a:pt x="33581" y="860"/>
                </a:lnTo>
                <a:lnTo>
                  <a:pt x="34870" y="1211"/>
                </a:lnTo>
                <a:lnTo>
                  <a:pt x="36120" y="1641"/>
                </a:lnTo>
                <a:lnTo>
                  <a:pt x="37330" y="2109"/>
                </a:lnTo>
                <a:lnTo>
                  <a:pt x="38501" y="2656"/>
                </a:lnTo>
                <a:lnTo>
                  <a:pt x="39673" y="3242"/>
                </a:lnTo>
                <a:lnTo>
                  <a:pt x="40805" y="3906"/>
                </a:lnTo>
                <a:lnTo>
                  <a:pt x="41899" y="4569"/>
                </a:lnTo>
                <a:lnTo>
                  <a:pt x="42953" y="5350"/>
                </a:lnTo>
                <a:lnTo>
                  <a:pt x="43968" y="6131"/>
                </a:lnTo>
                <a:lnTo>
                  <a:pt x="44944" y="6990"/>
                </a:lnTo>
                <a:lnTo>
                  <a:pt x="45881" y="7849"/>
                </a:lnTo>
                <a:lnTo>
                  <a:pt x="46780" y="8786"/>
                </a:lnTo>
                <a:lnTo>
                  <a:pt x="47600" y="9763"/>
                </a:lnTo>
                <a:lnTo>
                  <a:pt x="48420" y="10778"/>
                </a:lnTo>
                <a:lnTo>
                  <a:pt x="49161" y="11832"/>
                </a:lnTo>
                <a:lnTo>
                  <a:pt x="49864" y="12926"/>
                </a:lnTo>
                <a:lnTo>
                  <a:pt x="50489" y="14058"/>
                </a:lnTo>
                <a:lnTo>
                  <a:pt x="51075" y="15229"/>
                </a:lnTo>
                <a:lnTo>
                  <a:pt x="51621" y="16401"/>
                </a:lnTo>
                <a:lnTo>
                  <a:pt x="52129" y="17611"/>
                </a:lnTo>
                <a:lnTo>
                  <a:pt x="52520" y="18861"/>
                </a:lnTo>
                <a:lnTo>
                  <a:pt x="52910" y="20149"/>
                </a:lnTo>
                <a:lnTo>
                  <a:pt x="53183" y="21438"/>
                </a:lnTo>
                <a:lnTo>
                  <a:pt x="53418" y="22765"/>
                </a:lnTo>
                <a:lnTo>
                  <a:pt x="53613" y="24132"/>
                </a:lnTo>
                <a:lnTo>
                  <a:pt x="53691" y="25499"/>
                </a:lnTo>
                <a:lnTo>
                  <a:pt x="53730" y="26865"/>
                </a:lnTo>
                <a:lnTo>
                  <a:pt x="53730" y="26865"/>
                </a:lnTo>
                <a:close/>
              </a:path>
            </a:pathLst>
          </a:custGeom>
          <a:noFill/>
          <a:ln w="23425" cap="rnd" cmpd="sng">
            <a:solidFill>
              <a:srgbClr val="FF31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2" name="Google Shape;2022;p35"/>
          <p:cNvGrpSpPr/>
          <p:nvPr/>
        </p:nvGrpSpPr>
        <p:grpSpPr>
          <a:xfrm rot="10800000" flipH="1">
            <a:off x="359957" y="4770143"/>
            <a:ext cx="1051274" cy="787312"/>
            <a:chOff x="3585475" y="1537675"/>
            <a:chExt cx="649175" cy="486175"/>
          </a:xfrm>
        </p:grpSpPr>
        <p:sp>
          <p:nvSpPr>
            <p:cNvPr id="2023" name="Google Shape;2023;p35"/>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5"/>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5"/>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5"/>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5"/>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5"/>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5"/>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5"/>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5"/>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5"/>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5"/>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5"/>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5"/>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5"/>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5"/>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5"/>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5"/>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5"/>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5"/>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5"/>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3" name="Google Shape;2043;p35"/>
          <p:cNvGrpSpPr/>
          <p:nvPr/>
        </p:nvGrpSpPr>
        <p:grpSpPr>
          <a:xfrm rot="10800000" flipH="1">
            <a:off x="7633694" y="-423544"/>
            <a:ext cx="1051274" cy="787312"/>
            <a:chOff x="3585475" y="1537675"/>
            <a:chExt cx="649175" cy="486175"/>
          </a:xfrm>
        </p:grpSpPr>
        <p:sp>
          <p:nvSpPr>
            <p:cNvPr id="2044" name="Google Shape;2044;p35"/>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5"/>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5"/>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5"/>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5"/>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5"/>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5"/>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5"/>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5"/>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5"/>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5"/>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5"/>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5"/>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5"/>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5"/>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5"/>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5"/>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5"/>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5"/>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5"/>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2">
  <p:cSld name="ONE_COLUMN_TEXT_1">
    <p:spTree>
      <p:nvGrpSpPr>
        <p:cNvPr id="1" name="Shape 2064"/>
        <p:cNvGrpSpPr/>
        <p:nvPr/>
      </p:nvGrpSpPr>
      <p:grpSpPr>
        <a:xfrm>
          <a:off x="0" y="0"/>
          <a:ext cx="0" cy="0"/>
          <a:chOff x="0" y="0"/>
          <a:chExt cx="0" cy="0"/>
        </a:xfrm>
      </p:grpSpPr>
      <p:grpSp>
        <p:nvGrpSpPr>
          <p:cNvPr id="2065" name="Google Shape;2065;p36"/>
          <p:cNvGrpSpPr/>
          <p:nvPr/>
        </p:nvGrpSpPr>
        <p:grpSpPr>
          <a:xfrm>
            <a:off x="7230635" y="826618"/>
            <a:ext cx="4287930" cy="3642388"/>
            <a:chOff x="4611450" y="3151300"/>
            <a:chExt cx="667725" cy="567200"/>
          </a:xfrm>
        </p:grpSpPr>
        <p:sp>
          <p:nvSpPr>
            <p:cNvPr id="2066" name="Google Shape;2066;p36"/>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6"/>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6"/>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6"/>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6"/>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6"/>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6"/>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6"/>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6"/>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6"/>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6"/>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6"/>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6"/>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9" name="Google Shape;2079;p36"/>
          <p:cNvGrpSpPr/>
          <p:nvPr/>
        </p:nvGrpSpPr>
        <p:grpSpPr>
          <a:xfrm>
            <a:off x="-2374565" y="826618"/>
            <a:ext cx="4287930" cy="3642388"/>
            <a:chOff x="4611450" y="3151300"/>
            <a:chExt cx="667725" cy="567200"/>
          </a:xfrm>
        </p:grpSpPr>
        <p:sp>
          <p:nvSpPr>
            <p:cNvPr id="2080" name="Google Shape;2080;p36"/>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6"/>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6"/>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6"/>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6"/>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6"/>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6"/>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6"/>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6"/>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6"/>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6"/>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6"/>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6"/>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3" name="Google Shape;2093;p36"/>
          <p:cNvSpPr/>
          <p:nvPr/>
        </p:nvSpPr>
        <p:spPr>
          <a:xfrm flipH="1">
            <a:off x="-969025" y="3816700"/>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6"/>
          <p:cNvSpPr/>
          <p:nvPr/>
        </p:nvSpPr>
        <p:spPr>
          <a:xfrm flipH="1">
            <a:off x="8148019" y="-395873"/>
            <a:ext cx="1785851" cy="1785884"/>
          </a:xfrm>
          <a:custGeom>
            <a:avLst/>
            <a:gdLst/>
            <a:ahLst/>
            <a:cxnLst/>
            <a:rect l="l" t="t" r="r" b="b"/>
            <a:pathLst>
              <a:path w="53730" h="53731" fill="none" extrusionOk="0">
                <a:moveTo>
                  <a:pt x="53730" y="26865"/>
                </a:moveTo>
                <a:lnTo>
                  <a:pt x="53730" y="26865"/>
                </a:lnTo>
                <a:lnTo>
                  <a:pt x="53691" y="28232"/>
                </a:lnTo>
                <a:lnTo>
                  <a:pt x="53613" y="29599"/>
                </a:lnTo>
                <a:lnTo>
                  <a:pt x="53418" y="30965"/>
                </a:lnTo>
                <a:lnTo>
                  <a:pt x="53183" y="32293"/>
                </a:lnTo>
                <a:lnTo>
                  <a:pt x="52910" y="33582"/>
                </a:lnTo>
                <a:lnTo>
                  <a:pt x="52520" y="34870"/>
                </a:lnTo>
                <a:lnTo>
                  <a:pt x="52129" y="36120"/>
                </a:lnTo>
                <a:lnTo>
                  <a:pt x="51621" y="37330"/>
                </a:lnTo>
                <a:lnTo>
                  <a:pt x="51075" y="38502"/>
                </a:lnTo>
                <a:lnTo>
                  <a:pt x="50489" y="39673"/>
                </a:lnTo>
                <a:lnTo>
                  <a:pt x="49864" y="40805"/>
                </a:lnTo>
                <a:lnTo>
                  <a:pt x="49161" y="41899"/>
                </a:lnTo>
                <a:lnTo>
                  <a:pt x="48420" y="42953"/>
                </a:lnTo>
                <a:lnTo>
                  <a:pt x="47600" y="43968"/>
                </a:lnTo>
                <a:lnTo>
                  <a:pt x="46780" y="44944"/>
                </a:lnTo>
                <a:lnTo>
                  <a:pt x="45881" y="45882"/>
                </a:lnTo>
                <a:lnTo>
                  <a:pt x="44944" y="46741"/>
                </a:lnTo>
                <a:lnTo>
                  <a:pt x="43968" y="47600"/>
                </a:lnTo>
                <a:lnTo>
                  <a:pt x="42953" y="48381"/>
                </a:lnTo>
                <a:lnTo>
                  <a:pt x="41899" y="49161"/>
                </a:lnTo>
                <a:lnTo>
                  <a:pt x="40805" y="49825"/>
                </a:lnTo>
                <a:lnTo>
                  <a:pt x="39673" y="50489"/>
                </a:lnTo>
                <a:lnTo>
                  <a:pt x="38501" y="51075"/>
                </a:lnTo>
                <a:lnTo>
                  <a:pt x="37330" y="51621"/>
                </a:lnTo>
                <a:lnTo>
                  <a:pt x="36120" y="52090"/>
                </a:lnTo>
                <a:lnTo>
                  <a:pt x="34870" y="52520"/>
                </a:lnTo>
                <a:lnTo>
                  <a:pt x="33581" y="52871"/>
                </a:lnTo>
                <a:lnTo>
                  <a:pt x="32293" y="53183"/>
                </a:lnTo>
                <a:lnTo>
                  <a:pt x="30965" y="53418"/>
                </a:lnTo>
                <a:lnTo>
                  <a:pt x="29638" y="53613"/>
                </a:lnTo>
                <a:lnTo>
                  <a:pt x="28271" y="53691"/>
                </a:lnTo>
                <a:lnTo>
                  <a:pt x="26865" y="53730"/>
                </a:lnTo>
                <a:lnTo>
                  <a:pt x="26865" y="53730"/>
                </a:lnTo>
                <a:lnTo>
                  <a:pt x="25499" y="53691"/>
                </a:lnTo>
                <a:lnTo>
                  <a:pt x="24132" y="53613"/>
                </a:lnTo>
                <a:lnTo>
                  <a:pt x="22765" y="53418"/>
                </a:lnTo>
                <a:lnTo>
                  <a:pt x="21477" y="53183"/>
                </a:lnTo>
                <a:lnTo>
                  <a:pt x="20149" y="52871"/>
                </a:lnTo>
                <a:lnTo>
                  <a:pt x="18900" y="52520"/>
                </a:lnTo>
                <a:lnTo>
                  <a:pt x="17650" y="52090"/>
                </a:lnTo>
                <a:lnTo>
                  <a:pt x="16401" y="51621"/>
                </a:lnTo>
                <a:lnTo>
                  <a:pt x="15229" y="51075"/>
                </a:lnTo>
                <a:lnTo>
                  <a:pt x="14058" y="50489"/>
                </a:lnTo>
                <a:lnTo>
                  <a:pt x="12925" y="49825"/>
                </a:lnTo>
                <a:lnTo>
                  <a:pt x="11832" y="49161"/>
                </a:lnTo>
                <a:lnTo>
                  <a:pt x="10778" y="48381"/>
                </a:lnTo>
                <a:lnTo>
                  <a:pt x="9762" y="47600"/>
                </a:lnTo>
                <a:lnTo>
                  <a:pt x="8825" y="46741"/>
                </a:lnTo>
                <a:lnTo>
                  <a:pt x="7888" y="45882"/>
                </a:lnTo>
                <a:lnTo>
                  <a:pt x="6990" y="44944"/>
                </a:lnTo>
                <a:lnTo>
                  <a:pt x="6131" y="43968"/>
                </a:lnTo>
                <a:lnTo>
                  <a:pt x="5350" y="42953"/>
                </a:lnTo>
                <a:lnTo>
                  <a:pt x="4608" y="41899"/>
                </a:lnTo>
                <a:lnTo>
                  <a:pt x="3905" y="40805"/>
                </a:lnTo>
                <a:lnTo>
                  <a:pt x="3242" y="39673"/>
                </a:lnTo>
                <a:lnTo>
                  <a:pt x="2656" y="38502"/>
                </a:lnTo>
                <a:lnTo>
                  <a:pt x="2109" y="37330"/>
                </a:lnTo>
                <a:lnTo>
                  <a:pt x="1641" y="36120"/>
                </a:lnTo>
                <a:lnTo>
                  <a:pt x="1211" y="34870"/>
                </a:lnTo>
                <a:lnTo>
                  <a:pt x="860" y="33582"/>
                </a:lnTo>
                <a:lnTo>
                  <a:pt x="547" y="32293"/>
                </a:lnTo>
                <a:lnTo>
                  <a:pt x="313" y="30965"/>
                </a:lnTo>
                <a:lnTo>
                  <a:pt x="157" y="29599"/>
                </a:lnTo>
                <a:lnTo>
                  <a:pt x="40" y="28232"/>
                </a:lnTo>
                <a:lnTo>
                  <a:pt x="1" y="26865"/>
                </a:lnTo>
                <a:lnTo>
                  <a:pt x="1" y="26865"/>
                </a:lnTo>
                <a:lnTo>
                  <a:pt x="40" y="25499"/>
                </a:lnTo>
                <a:lnTo>
                  <a:pt x="157" y="24132"/>
                </a:lnTo>
                <a:lnTo>
                  <a:pt x="313" y="22765"/>
                </a:lnTo>
                <a:lnTo>
                  <a:pt x="547" y="21438"/>
                </a:lnTo>
                <a:lnTo>
                  <a:pt x="860" y="20149"/>
                </a:lnTo>
                <a:lnTo>
                  <a:pt x="1211" y="18861"/>
                </a:lnTo>
                <a:lnTo>
                  <a:pt x="1641" y="17611"/>
                </a:lnTo>
                <a:lnTo>
                  <a:pt x="2109" y="16401"/>
                </a:lnTo>
                <a:lnTo>
                  <a:pt x="2656" y="15229"/>
                </a:lnTo>
                <a:lnTo>
                  <a:pt x="3242" y="14058"/>
                </a:lnTo>
                <a:lnTo>
                  <a:pt x="3905" y="12926"/>
                </a:lnTo>
                <a:lnTo>
                  <a:pt x="4608" y="11832"/>
                </a:lnTo>
                <a:lnTo>
                  <a:pt x="5350" y="10778"/>
                </a:lnTo>
                <a:lnTo>
                  <a:pt x="6131" y="9763"/>
                </a:lnTo>
                <a:lnTo>
                  <a:pt x="6990" y="8786"/>
                </a:lnTo>
                <a:lnTo>
                  <a:pt x="7888" y="7849"/>
                </a:lnTo>
                <a:lnTo>
                  <a:pt x="8825" y="6990"/>
                </a:lnTo>
                <a:lnTo>
                  <a:pt x="9762" y="6131"/>
                </a:lnTo>
                <a:lnTo>
                  <a:pt x="10778" y="5350"/>
                </a:lnTo>
                <a:lnTo>
                  <a:pt x="11832" y="4569"/>
                </a:lnTo>
                <a:lnTo>
                  <a:pt x="12925" y="3906"/>
                </a:lnTo>
                <a:lnTo>
                  <a:pt x="14058" y="3242"/>
                </a:lnTo>
                <a:lnTo>
                  <a:pt x="15229" y="2656"/>
                </a:lnTo>
                <a:lnTo>
                  <a:pt x="16401" y="2109"/>
                </a:lnTo>
                <a:lnTo>
                  <a:pt x="17650" y="1641"/>
                </a:lnTo>
                <a:lnTo>
                  <a:pt x="18900" y="1211"/>
                </a:lnTo>
                <a:lnTo>
                  <a:pt x="20149" y="860"/>
                </a:lnTo>
                <a:lnTo>
                  <a:pt x="21477" y="547"/>
                </a:lnTo>
                <a:lnTo>
                  <a:pt x="22765" y="313"/>
                </a:lnTo>
                <a:lnTo>
                  <a:pt x="24132" y="118"/>
                </a:lnTo>
                <a:lnTo>
                  <a:pt x="25499" y="40"/>
                </a:lnTo>
                <a:lnTo>
                  <a:pt x="26865" y="1"/>
                </a:lnTo>
                <a:lnTo>
                  <a:pt x="26865" y="1"/>
                </a:lnTo>
                <a:lnTo>
                  <a:pt x="28271" y="40"/>
                </a:lnTo>
                <a:lnTo>
                  <a:pt x="29638" y="118"/>
                </a:lnTo>
                <a:lnTo>
                  <a:pt x="30965" y="313"/>
                </a:lnTo>
                <a:lnTo>
                  <a:pt x="32293" y="547"/>
                </a:lnTo>
                <a:lnTo>
                  <a:pt x="33581" y="860"/>
                </a:lnTo>
                <a:lnTo>
                  <a:pt x="34870" y="1211"/>
                </a:lnTo>
                <a:lnTo>
                  <a:pt x="36120" y="1641"/>
                </a:lnTo>
                <a:lnTo>
                  <a:pt x="37330" y="2109"/>
                </a:lnTo>
                <a:lnTo>
                  <a:pt x="38501" y="2656"/>
                </a:lnTo>
                <a:lnTo>
                  <a:pt x="39673" y="3242"/>
                </a:lnTo>
                <a:lnTo>
                  <a:pt x="40805" y="3906"/>
                </a:lnTo>
                <a:lnTo>
                  <a:pt x="41899" y="4569"/>
                </a:lnTo>
                <a:lnTo>
                  <a:pt x="42953" y="5350"/>
                </a:lnTo>
                <a:lnTo>
                  <a:pt x="43968" y="6131"/>
                </a:lnTo>
                <a:lnTo>
                  <a:pt x="44944" y="6990"/>
                </a:lnTo>
                <a:lnTo>
                  <a:pt x="45881" y="7849"/>
                </a:lnTo>
                <a:lnTo>
                  <a:pt x="46780" y="8786"/>
                </a:lnTo>
                <a:lnTo>
                  <a:pt x="47600" y="9763"/>
                </a:lnTo>
                <a:lnTo>
                  <a:pt x="48420" y="10778"/>
                </a:lnTo>
                <a:lnTo>
                  <a:pt x="49161" y="11832"/>
                </a:lnTo>
                <a:lnTo>
                  <a:pt x="49864" y="12926"/>
                </a:lnTo>
                <a:lnTo>
                  <a:pt x="50489" y="14058"/>
                </a:lnTo>
                <a:lnTo>
                  <a:pt x="51075" y="15229"/>
                </a:lnTo>
                <a:lnTo>
                  <a:pt x="51621" y="16401"/>
                </a:lnTo>
                <a:lnTo>
                  <a:pt x="52129" y="17611"/>
                </a:lnTo>
                <a:lnTo>
                  <a:pt x="52520" y="18861"/>
                </a:lnTo>
                <a:lnTo>
                  <a:pt x="52910" y="20149"/>
                </a:lnTo>
                <a:lnTo>
                  <a:pt x="53183" y="21438"/>
                </a:lnTo>
                <a:lnTo>
                  <a:pt x="53418" y="22765"/>
                </a:lnTo>
                <a:lnTo>
                  <a:pt x="53613" y="24132"/>
                </a:lnTo>
                <a:lnTo>
                  <a:pt x="53691" y="25499"/>
                </a:lnTo>
                <a:lnTo>
                  <a:pt x="53730" y="26865"/>
                </a:lnTo>
                <a:lnTo>
                  <a:pt x="53730" y="26865"/>
                </a:lnTo>
                <a:close/>
              </a:path>
            </a:pathLst>
          </a:custGeom>
          <a:noFill/>
          <a:ln w="23425" cap="rnd" cmpd="sng">
            <a:solidFill>
              <a:srgbClr val="FF31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6"/>
          <p:cNvSpPr/>
          <p:nvPr/>
        </p:nvSpPr>
        <p:spPr>
          <a:xfrm flipH="1">
            <a:off x="7851617" y="623875"/>
            <a:ext cx="786451" cy="787280"/>
          </a:xfrm>
          <a:custGeom>
            <a:avLst/>
            <a:gdLst/>
            <a:ahLst/>
            <a:cxnLst/>
            <a:rect l="l" t="t" r="r" b="b"/>
            <a:pathLst>
              <a:path w="36979" h="37018" extrusionOk="0">
                <a:moveTo>
                  <a:pt x="18509" y="1"/>
                </a:moveTo>
                <a:lnTo>
                  <a:pt x="17533" y="40"/>
                </a:lnTo>
                <a:lnTo>
                  <a:pt x="16595" y="118"/>
                </a:lnTo>
                <a:lnTo>
                  <a:pt x="15697" y="235"/>
                </a:lnTo>
                <a:lnTo>
                  <a:pt x="14760" y="391"/>
                </a:lnTo>
                <a:lnTo>
                  <a:pt x="13862" y="586"/>
                </a:lnTo>
                <a:lnTo>
                  <a:pt x="13003" y="860"/>
                </a:lnTo>
                <a:lnTo>
                  <a:pt x="12144" y="1133"/>
                </a:lnTo>
                <a:lnTo>
                  <a:pt x="11285" y="1484"/>
                </a:lnTo>
                <a:lnTo>
                  <a:pt x="10465" y="1836"/>
                </a:lnTo>
                <a:lnTo>
                  <a:pt x="9684" y="2265"/>
                </a:lnTo>
                <a:lnTo>
                  <a:pt x="8903" y="2695"/>
                </a:lnTo>
                <a:lnTo>
                  <a:pt x="8161" y="3163"/>
                </a:lnTo>
                <a:lnTo>
                  <a:pt x="7419" y="3671"/>
                </a:lnTo>
                <a:lnTo>
                  <a:pt x="6755" y="4257"/>
                </a:lnTo>
                <a:lnTo>
                  <a:pt x="6053" y="4803"/>
                </a:lnTo>
                <a:lnTo>
                  <a:pt x="5428" y="5428"/>
                </a:lnTo>
                <a:lnTo>
                  <a:pt x="4803" y="6092"/>
                </a:lnTo>
                <a:lnTo>
                  <a:pt x="4217" y="6756"/>
                </a:lnTo>
                <a:lnTo>
                  <a:pt x="3671" y="7459"/>
                </a:lnTo>
                <a:lnTo>
                  <a:pt x="3163" y="8162"/>
                </a:lnTo>
                <a:lnTo>
                  <a:pt x="2695" y="8903"/>
                </a:lnTo>
                <a:lnTo>
                  <a:pt x="2226" y="9684"/>
                </a:lnTo>
                <a:lnTo>
                  <a:pt x="1836" y="10504"/>
                </a:lnTo>
                <a:lnTo>
                  <a:pt x="1445" y="11324"/>
                </a:lnTo>
                <a:lnTo>
                  <a:pt x="1133" y="12144"/>
                </a:lnTo>
                <a:lnTo>
                  <a:pt x="820" y="13003"/>
                </a:lnTo>
                <a:lnTo>
                  <a:pt x="586" y="13901"/>
                </a:lnTo>
                <a:lnTo>
                  <a:pt x="391" y="14800"/>
                </a:lnTo>
                <a:lnTo>
                  <a:pt x="235" y="15698"/>
                </a:lnTo>
                <a:lnTo>
                  <a:pt x="117" y="16635"/>
                </a:lnTo>
                <a:lnTo>
                  <a:pt x="39" y="17572"/>
                </a:lnTo>
                <a:lnTo>
                  <a:pt x="0" y="18509"/>
                </a:lnTo>
                <a:lnTo>
                  <a:pt x="39" y="19446"/>
                </a:lnTo>
                <a:lnTo>
                  <a:pt x="117" y="20383"/>
                </a:lnTo>
                <a:lnTo>
                  <a:pt x="235" y="21320"/>
                </a:lnTo>
                <a:lnTo>
                  <a:pt x="391" y="22219"/>
                </a:lnTo>
                <a:lnTo>
                  <a:pt x="586" y="23117"/>
                </a:lnTo>
                <a:lnTo>
                  <a:pt x="820" y="24015"/>
                </a:lnTo>
                <a:lnTo>
                  <a:pt x="1133" y="24874"/>
                </a:lnTo>
                <a:lnTo>
                  <a:pt x="1445" y="25694"/>
                </a:lnTo>
                <a:lnTo>
                  <a:pt x="1836" y="26514"/>
                </a:lnTo>
                <a:lnTo>
                  <a:pt x="2226" y="27334"/>
                </a:lnTo>
                <a:lnTo>
                  <a:pt x="2695" y="28115"/>
                </a:lnTo>
                <a:lnTo>
                  <a:pt x="3163" y="28857"/>
                </a:lnTo>
                <a:lnTo>
                  <a:pt x="3671" y="29559"/>
                </a:lnTo>
                <a:lnTo>
                  <a:pt x="4217" y="30262"/>
                </a:lnTo>
                <a:lnTo>
                  <a:pt x="4803" y="30926"/>
                </a:lnTo>
                <a:lnTo>
                  <a:pt x="5428" y="31590"/>
                </a:lnTo>
                <a:lnTo>
                  <a:pt x="6053" y="32215"/>
                </a:lnTo>
                <a:lnTo>
                  <a:pt x="6755" y="32761"/>
                </a:lnTo>
                <a:lnTo>
                  <a:pt x="7419" y="33347"/>
                </a:lnTo>
                <a:lnTo>
                  <a:pt x="8161" y="33855"/>
                </a:lnTo>
                <a:lnTo>
                  <a:pt x="8903" y="34323"/>
                </a:lnTo>
                <a:lnTo>
                  <a:pt x="9684" y="34753"/>
                </a:lnTo>
                <a:lnTo>
                  <a:pt x="10465" y="35182"/>
                </a:lnTo>
                <a:lnTo>
                  <a:pt x="11285" y="35534"/>
                </a:lnTo>
                <a:lnTo>
                  <a:pt x="12144" y="35885"/>
                </a:lnTo>
                <a:lnTo>
                  <a:pt x="13003" y="36158"/>
                </a:lnTo>
                <a:lnTo>
                  <a:pt x="13862" y="36432"/>
                </a:lnTo>
                <a:lnTo>
                  <a:pt x="14760" y="36627"/>
                </a:lnTo>
                <a:lnTo>
                  <a:pt x="15697" y="36783"/>
                </a:lnTo>
                <a:lnTo>
                  <a:pt x="16595" y="36900"/>
                </a:lnTo>
                <a:lnTo>
                  <a:pt x="17533" y="36978"/>
                </a:lnTo>
                <a:lnTo>
                  <a:pt x="18509" y="37018"/>
                </a:lnTo>
                <a:lnTo>
                  <a:pt x="19446" y="36978"/>
                </a:lnTo>
                <a:lnTo>
                  <a:pt x="20383" y="36900"/>
                </a:lnTo>
                <a:lnTo>
                  <a:pt x="21320" y="36783"/>
                </a:lnTo>
                <a:lnTo>
                  <a:pt x="22218" y="36627"/>
                </a:lnTo>
                <a:lnTo>
                  <a:pt x="23116" y="36432"/>
                </a:lnTo>
                <a:lnTo>
                  <a:pt x="24015" y="36158"/>
                </a:lnTo>
                <a:lnTo>
                  <a:pt x="24874" y="35885"/>
                </a:lnTo>
                <a:lnTo>
                  <a:pt x="25694" y="35534"/>
                </a:lnTo>
                <a:lnTo>
                  <a:pt x="26514" y="35182"/>
                </a:lnTo>
                <a:lnTo>
                  <a:pt x="27334" y="34753"/>
                </a:lnTo>
                <a:lnTo>
                  <a:pt x="28075" y="34323"/>
                </a:lnTo>
                <a:lnTo>
                  <a:pt x="28856" y="33855"/>
                </a:lnTo>
                <a:lnTo>
                  <a:pt x="29559" y="33347"/>
                </a:lnTo>
                <a:lnTo>
                  <a:pt x="30262" y="32761"/>
                </a:lnTo>
                <a:lnTo>
                  <a:pt x="30926" y="32215"/>
                </a:lnTo>
                <a:lnTo>
                  <a:pt x="31590" y="31590"/>
                </a:lnTo>
                <a:lnTo>
                  <a:pt x="32175" y="30926"/>
                </a:lnTo>
                <a:lnTo>
                  <a:pt x="32761" y="30262"/>
                </a:lnTo>
                <a:lnTo>
                  <a:pt x="33308" y="29559"/>
                </a:lnTo>
                <a:lnTo>
                  <a:pt x="33855" y="28857"/>
                </a:lnTo>
                <a:lnTo>
                  <a:pt x="34323" y="28115"/>
                </a:lnTo>
                <a:lnTo>
                  <a:pt x="34753" y="27334"/>
                </a:lnTo>
                <a:lnTo>
                  <a:pt x="35182" y="26514"/>
                </a:lnTo>
                <a:lnTo>
                  <a:pt x="35534" y="25694"/>
                </a:lnTo>
                <a:lnTo>
                  <a:pt x="35885" y="24874"/>
                </a:lnTo>
                <a:lnTo>
                  <a:pt x="36158" y="24015"/>
                </a:lnTo>
                <a:lnTo>
                  <a:pt x="36432" y="23117"/>
                </a:lnTo>
                <a:lnTo>
                  <a:pt x="36627" y="22219"/>
                </a:lnTo>
                <a:lnTo>
                  <a:pt x="36783" y="21320"/>
                </a:lnTo>
                <a:lnTo>
                  <a:pt x="36900" y="20383"/>
                </a:lnTo>
                <a:lnTo>
                  <a:pt x="36978" y="19446"/>
                </a:lnTo>
                <a:lnTo>
                  <a:pt x="36978" y="18509"/>
                </a:lnTo>
                <a:lnTo>
                  <a:pt x="36978" y="17572"/>
                </a:lnTo>
                <a:lnTo>
                  <a:pt x="36900" y="16635"/>
                </a:lnTo>
                <a:lnTo>
                  <a:pt x="36783" y="15698"/>
                </a:lnTo>
                <a:lnTo>
                  <a:pt x="36627" y="14800"/>
                </a:lnTo>
                <a:lnTo>
                  <a:pt x="36432" y="13901"/>
                </a:lnTo>
                <a:lnTo>
                  <a:pt x="36158" y="13003"/>
                </a:lnTo>
                <a:lnTo>
                  <a:pt x="35885" y="12144"/>
                </a:lnTo>
                <a:lnTo>
                  <a:pt x="35534" y="11324"/>
                </a:lnTo>
                <a:lnTo>
                  <a:pt x="35182" y="10504"/>
                </a:lnTo>
                <a:lnTo>
                  <a:pt x="34753" y="9684"/>
                </a:lnTo>
                <a:lnTo>
                  <a:pt x="34323" y="8903"/>
                </a:lnTo>
                <a:lnTo>
                  <a:pt x="33855" y="8162"/>
                </a:lnTo>
                <a:lnTo>
                  <a:pt x="33308" y="7459"/>
                </a:lnTo>
                <a:lnTo>
                  <a:pt x="32761" y="6756"/>
                </a:lnTo>
                <a:lnTo>
                  <a:pt x="32175" y="6092"/>
                </a:lnTo>
                <a:lnTo>
                  <a:pt x="31590" y="5428"/>
                </a:lnTo>
                <a:lnTo>
                  <a:pt x="30926" y="4803"/>
                </a:lnTo>
                <a:lnTo>
                  <a:pt x="30262" y="4257"/>
                </a:lnTo>
                <a:lnTo>
                  <a:pt x="29559" y="3671"/>
                </a:lnTo>
                <a:lnTo>
                  <a:pt x="28856" y="3163"/>
                </a:lnTo>
                <a:lnTo>
                  <a:pt x="28075" y="2695"/>
                </a:lnTo>
                <a:lnTo>
                  <a:pt x="27334" y="2265"/>
                </a:lnTo>
                <a:lnTo>
                  <a:pt x="26514" y="1836"/>
                </a:lnTo>
                <a:lnTo>
                  <a:pt x="25694" y="1484"/>
                </a:lnTo>
                <a:lnTo>
                  <a:pt x="24874" y="1133"/>
                </a:lnTo>
                <a:lnTo>
                  <a:pt x="24015" y="860"/>
                </a:lnTo>
                <a:lnTo>
                  <a:pt x="23116" y="586"/>
                </a:lnTo>
                <a:lnTo>
                  <a:pt x="22218" y="391"/>
                </a:lnTo>
                <a:lnTo>
                  <a:pt x="21320" y="235"/>
                </a:lnTo>
                <a:lnTo>
                  <a:pt x="20383" y="118"/>
                </a:lnTo>
                <a:lnTo>
                  <a:pt x="19446" y="40"/>
                </a:lnTo>
                <a:lnTo>
                  <a:pt x="18509" y="1"/>
                </a:lnTo>
                <a:close/>
              </a:path>
            </a:pathLst>
          </a:custGeom>
          <a:solidFill>
            <a:srgbClr val="FF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6" name="Google Shape;2096;p36"/>
          <p:cNvGrpSpPr/>
          <p:nvPr/>
        </p:nvGrpSpPr>
        <p:grpSpPr>
          <a:xfrm>
            <a:off x="514482" y="518776"/>
            <a:ext cx="1051274" cy="787312"/>
            <a:chOff x="3585475" y="1537675"/>
            <a:chExt cx="649175" cy="486175"/>
          </a:xfrm>
        </p:grpSpPr>
        <p:sp>
          <p:nvSpPr>
            <p:cNvPr id="2097" name="Google Shape;2097;p36"/>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6"/>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6"/>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6"/>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6"/>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6"/>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6"/>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6"/>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6"/>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6"/>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6"/>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6"/>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6"/>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6"/>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6"/>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6"/>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6"/>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6"/>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6"/>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6"/>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7" name="Google Shape;2117;p36"/>
          <p:cNvGrpSpPr/>
          <p:nvPr/>
        </p:nvGrpSpPr>
        <p:grpSpPr>
          <a:xfrm>
            <a:off x="7523332" y="3991726"/>
            <a:ext cx="1051274" cy="787312"/>
            <a:chOff x="3585475" y="1537675"/>
            <a:chExt cx="649175" cy="486175"/>
          </a:xfrm>
        </p:grpSpPr>
        <p:sp>
          <p:nvSpPr>
            <p:cNvPr id="2118" name="Google Shape;2118;p36"/>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6"/>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6"/>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6"/>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6"/>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6"/>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6"/>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6"/>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6"/>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6"/>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6"/>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6"/>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6"/>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6"/>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6"/>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6"/>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6"/>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6"/>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6"/>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6"/>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3">
  <p:cSld name="BLANK_1_1_1">
    <p:spTree>
      <p:nvGrpSpPr>
        <p:cNvPr id="1" name="Shape 2138"/>
        <p:cNvGrpSpPr/>
        <p:nvPr/>
      </p:nvGrpSpPr>
      <p:grpSpPr>
        <a:xfrm>
          <a:off x="0" y="0"/>
          <a:ext cx="0" cy="0"/>
          <a:chOff x="0" y="0"/>
          <a:chExt cx="0" cy="0"/>
        </a:xfrm>
      </p:grpSpPr>
      <p:grpSp>
        <p:nvGrpSpPr>
          <p:cNvPr id="2139" name="Google Shape;2139;p37"/>
          <p:cNvGrpSpPr/>
          <p:nvPr/>
        </p:nvGrpSpPr>
        <p:grpSpPr>
          <a:xfrm>
            <a:off x="7799282" y="2074226"/>
            <a:ext cx="1051274" cy="787312"/>
            <a:chOff x="3585475" y="1537675"/>
            <a:chExt cx="649175" cy="486175"/>
          </a:xfrm>
        </p:grpSpPr>
        <p:sp>
          <p:nvSpPr>
            <p:cNvPr id="2140" name="Google Shape;2140;p37"/>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7"/>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7"/>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7"/>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7"/>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7"/>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7"/>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7"/>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7"/>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7"/>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7"/>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7"/>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7"/>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7"/>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7"/>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7"/>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7"/>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7"/>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7"/>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7"/>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0" name="Google Shape;2160;p37"/>
          <p:cNvGrpSpPr/>
          <p:nvPr/>
        </p:nvGrpSpPr>
        <p:grpSpPr>
          <a:xfrm>
            <a:off x="293445" y="2074226"/>
            <a:ext cx="1051274" cy="787312"/>
            <a:chOff x="3585475" y="1537675"/>
            <a:chExt cx="649175" cy="486175"/>
          </a:xfrm>
        </p:grpSpPr>
        <p:sp>
          <p:nvSpPr>
            <p:cNvPr id="2161" name="Google Shape;2161;p37"/>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7"/>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7"/>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7"/>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7"/>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7"/>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7"/>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7"/>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7"/>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7"/>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7"/>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7"/>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7"/>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7"/>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7"/>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7"/>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7"/>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7"/>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7"/>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7"/>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1" name="Google Shape;2181;p37"/>
          <p:cNvSpPr/>
          <p:nvPr/>
        </p:nvSpPr>
        <p:spPr>
          <a:xfrm>
            <a:off x="3227875" y="4385403"/>
            <a:ext cx="2688246" cy="2688296"/>
          </a:xfrm>
          <a:custGeom>
            <a:avLst/>
            <a:gdLst/>
            <a:ahLst/>
            <a:cxnLst/>
            <a:rect l="l" t="t" r="r" b="b"/>
            <a:pathLst>
              <a:path w="53730" h="53731" fill="none" extrusionOk="0">
                <a:moveTo>
                  <a:pt x="53730" y="26865"/>
                </a:moveTo>
                <a:lnTo>
                  <a:pt x="53730" y="26865"/>
                </a:lnTo>
                <a:lnTo>
                  <a:pt x="53691" y="28232"/>
                </a:lnTo>
                <a:lnTo>
                  <a:pt x="53613" y="29599"/>
                </a:lnTo>
                <a:lnTo>
                  <a:pt x="53418" y="30965"/>
                </a:lnTo>
                <a:lnTo>
                  <a:pt x="53183" y="32293"/>
                </a:lnTo>
                <a:lnTo>
                  <a:pt x="52910" y="33582"/>
                </a:lnTo>
                <a:lnTo>
                  <a:pt x="52520" y="34870"/>
                </a:lnTo>
                <a:lnTo>
                  <a:pt x="52129" y="36120"/>
                </a:lnTo>
                <a:lnTo>
                  <a:pt x="51621" y="37330"/>
                </a:lnTo>
                <a:lnTo>
                  <a:pt x="51075" y="38502"/>
                </a:lnTo>
                <a:lnTo>
                  <a:pt x="50489" y="39673"/>
                </a:lnTo>
                <a:lnTo>
                  <a:pt x="49864" y="40805"/>
                </a:lnTo>
                <a:lnTo>
                  <a:pt x="49161" y="41899"/>
                </a:lnTo>
                <a:lnTo>
                  <a:pt x="48420" y="42953"/>
                </a:lnTo>
                <a:lnTo>
                  <a:pt x="47600" y="43968"/>
                </a:lnTo>
                <a:lnTo>
                  <a:pt x="46780" y="44944"/>
                </a:lnTo>
                <a:lnTo>
                  <a:pt x="45881" y="45882"/>
                </a:lnTo>
                <a:lnTo>
                  <a:pt x="44944" y="46741"/>
                </a:lnTo>
                <a:lnTo>
                  <a:pt x="43968" y="47600"/>
                </a:lnTo>
                <a:lnTo>
                  <a:pt x="42953" y="48381"/>
                </a:lnTo>
                <a:lnTo>
                  <a:pt x="41899" y="49161"/>
                </a:lnTo>
                <a:lnTo>
                  <a:pt x="40805" y="49825"/>
                </a:lnTo>
                <a:lnTo>
                  <a:pt x="39673" y="50489"/>
                </a:lnTo>
                <a:lnTo>
                  <a:pt x="38501" y="51075"/>
                </a:lnTo>
                <a:lnTo>
                  <a:pt x="37330" y="51621"/>
                </a:lnTo>
                <a:lnTo>
                  <a:pt x="36120" y="52090"/>
                </a:lnTo>
                <a:lnTo>
                  <a:pt x="34870" y="52520"/>
                </a:lnTo>
                <a:lnTo>
                  <a:pt x="33581" y="52871"/>
                </a:lnTo>
                <a:lnTo>
                  <a:pt x="32293" y="53183"/>
                </a:lnTo>
                <a:lnTo>
                  <a:pt x="30965" y="53418"/>
                </a:lnTo>
                <a:lnTo>
                  <a:pt x="29638" y="53613"/>
                </a:lnTo>
                <a:lnTo>
                  <a:pt x="28271" y="53691"/>
                </a:lnTo>
                <a:lnTo>
                  <a:pt x="26865" y="53730"/>
                </a:lnTo>
                <a:lnTo>
                  <a:pt x="26865" y="53730"/>
                </a:lnTo>
                <a:lnTo>
                  <a:pt x="25499" y="53691"/>
                </a:lnTo>
                <a:lnTo>
                  <a:pt x="24132" y="53613"/>
                </a:lnTo>
                <a:lnTo>
                  <a:pt x="22765" y="53418"/>
                </a:lnTo>
                <a:lnTo>
                  <a:pt x="21477" y="53183"/>
                </a:lnTo>
                <a:lnTo>
                  <a:pt x="20149" y="52871"/>
                </a:lnTo>
                <a:lnTo>
                  <a:pt x="18900" y="52520"/>
                </a:lnTo>
                <a:lnTo>
                  <a:pt x="17650" y="52090"/>
                </a:lnTo>
                <a:lnTo>
                  <a:pt x="16401" y="51621"/>
                </a:lnTo>
                <a:lnTo>
                  <a:pt x="15229" y="51075"/>
                </a:lnTo>
                <a:lnTo>
                  <a:pt x="14058" y="50489"/>
                </a:lnTo>
                <a:lnTo>
                  <a:pt x="12925" y="49825"/>
                </a:lnTo>
                <a:lnTo>
                  <a:pt x="11832" y="49161"/>
                </a:lnTo>
                <a:lnTo>
                  <a:pt x="10778" y="48381"/>
                </a:lnTo>
                <a:lnTo>
                  <a:pt x="9762" y="47600"/>
                </a:lnTo>
                <a:lnTo>
                  <a:pt x="8825" y="46741"/>
                </a:lnTo>
                <a:lnTo>
                  <a:pt x="7888" y="45882"/>
                </a:lnTo>
                <a:lnTo>
                  <a:pt x="6990" y="44944"/>
                </a:lnTo>
                <a:lnTo>
                  <a:pt x="6131" y="43968"/>
                </a:lnTo>
                <a:lnTo>
                  <a:pt x="5350" y="42953"/>
                </a:lnTo>
                <a:lnTo>
                  <a:pt x="4608" y="41899"/>
                </a:lnTo>
                <a:lnTo>
                  <a:pt x="3905" y="40805"/>
                </a:lnTo>
                <a:lnTo>
                  <a:pt x="3242" y="39673"/>
                </a:lnTo>
                <a:lnTo>
                  <a:pt x="2656" y="38502"/>
                </a:lnTo>
                <a:lnTo>
                  <a:pt x="2109" y="37330"/>
                </a:lnTo>
                <a:lnTo>
                  <a:pt x="1641" y="36120"/>
                </a:lnTo>
                <a:lnTo>
                  <a:pt x="1211" y="34870"/>
                </a:lnTo>
                <a:lnTo>
                  <a:pt x="860" y="33582"/>
                </a:lnTo>
                <a:lnTo>
                  <a:pt x="547" y="32293"/>
                </a:lnTo>
                <a:lnTo>
                  <a:pt x="313" y="30965"/>
                </a:lnTo>
                <a:lnTo>
                  <a:pt x="157" y="29599"/>
                </a:lnTo>
                <a:lnTo>
                  <a:pt x="40" y="28232"/>
                </a:lnTo>
                <a:lnTo>
                  <a:pt x="1" y="26865"/>
                </a:lnTo>
                <a:lnTo>
                  <a:pt x="1" y="26865"/>
                </a:lnTo>
                <a:lnTo>
                  <a:pt x="40" y="25499"/>
                </a:lnTo>
                <a:lnTo>
                  <a:pt x="157" y="24132"/>
                </a:lnTo>
                <a:lnTo>
                  <a:pt x="313" y="22765"/>
                </a:lnTo>
                <a:lnTo>
                  <a:pt x="547" y="21438"/>
                </a:lnTo>
                <a:lnTo>
                  <a:pt x="860" y="20149"/>
                </a:lnTo>
                <a:lnTo>
                  <a:pt x="1211" y="18861"/>
                </a:lnTo>
                <a:lnTo>
                  <a:pt x="1641" y="17611"/>
                </a:lnTo>
                <a:lnTo>
                  <a:pt x="2109" y="16401"/>
                </a:lnTo>
                <a:lnTo>
                  <a:pt x="2656" y="15229"/>
                </a:lnTo>
                <a:lnTo>
                  <a:pt x="3242" y="14058"/>
                </a:lnTo>
                <a:lnTo>
                  <a:pt x="3905" y="12926"/>
                </a:lnTo>
                <a:lnTo>
                  <a:pt x="4608" y="11832"/>
                </a:lnTo>
                <a:lnTo>
                  <a:pt x="5350" y="10778"/>
                </a:lnTo>
                <a:lnTo>
                  <a:pt x="6131" y="9763"/>
                </a:lnTo>
                <a:lnTo>
                  <a:pt x="6990" y="8786"/>
                </a:lnTo>
                <a:lnTo>
                  <a:pt x="7888" y="7849"/>
                </a:lnTo>
                <a:lnTo>
                  <a:pt x="8825" y="6990"/>
                </a:lnTo>
                <a:lnTo>
                  <a:pt x="9762" y="6131"/>
                </a:lnTo>
                <a:lnTo>
                  <a:pt x="10778" y="5350"/>
                </a:lnTo>
                <a:lnTo>
                  <a:pt x="11832" y="4569"/>
                </a:lnTo>
                <a:lnTo>
                  <a:pt x="12925" y="3906"/>
                </a:lnTo>
                <a:lnTo>
                  <a:pt x="14058" y="3242"/>
                </a:lnTo>
                <a:lnTo>
                  <a:pt x="15229" y="2656"/>
                </a:lnTo>
                <a:lnTo>
                  <a:pt x="16401" y="2109"/>
                </a:lnTo>
                <a:lnTo>
                  <a:pt x="17650" y="1641"/>
                </a:lnTo>
                <a:lnTo>
                  <a:pt x="18900" y="1211"/>
                </a:lnTo>
                <a:lnTo>
                  <a:pt x="20149" y="860"/>
                </a:lnTo>
                <a:lnTo>
                  <a:pt x="21477" y="547"/>
                </a:lnTo>
                <a:lnTo>
                  <a:pt x="22765" y="313"/>
                </a:lnTo>
                <a:lnTo>
                  <a:pt x="24132" y="118"/>
                </a:lnTo>
                <a:lnTo>
                  <a:pt x="25499" y="40"/>
                </a:lnTo>
                <a:lnTo>
                  <a:pt x="26865" y="1"/>
                </a:lnTo>
                <a:lnTo>
                  <a:pt x="26865" y="1"/>
                </a:lnTo>
                <a:lnTo>
                  <a:pt x="28271" y="40"/>
                </a:lnTo>
                <a:lnTo>
                  <a:pt x="29638" y="118"/>
                </a:lnTo>
                <a:lnTo>
                  <a:pt x="30965" y="313"/>
                </a:lnTo>
                <a:lnTo>
                  <a:pt x="32293" y="547"/>
                </a:lnTo>
                <a:lnTo>
                  <a:pt x="33581" y="860"/>
                </a:lnTo>
                <a:lnTo>
                  <a:pt x="34870" y="1211"/>
                </a:lnTo>
                <a:lnTo>
                  <a:pt x="36120" y="1641"/>
                </a:lnTo>
                <a:lnTo>
                  <a:pt x="37330" y="2109"/>
                </a:lnTo>
                <a:lnTo>
                  <a:pt x="38501" y="2656"/>
                </a:lnTo>
                <a:lnTo>
                  <a:pt x="39673" y="3242"/>
                </a:lnTo>
                <a:lnTo>
                  <a:pt x="40805" y="3906"/>
                </a:lnTo>
                <a:lnTo>
                  <a:pt x="41899" y="4569"/>
                </a:lnTo>
                <a:lnTo>
                  <a:pt x="42953" y="5350"/>
                </a:lnTo>
                <a:lnTo>
                  <a:pt x="43968" y="6131"/>
                </a:lnTo>
                <a:lnTo>
                  <a:pt x="44944" y="6990"/>
                </a:lnTo>
                <a:lnTo>
                  <a:pt x="45881" y="7849"/>
                </a:lnTo>
                <a:lnTo>
                  <a:pt x="46780" y="8786"/>
                </a:lnTo>
                <a:lnTo>
                  <a:pt x="47600" y="9763"/>
                </a:lnTo>
                <a:lnTo>
                  <a:pt x="48420" y="10778"/>
                </a:lnTo>
                <a:lnTo>
                  <a:pt x="49161" y="11832"/>
                </a:lnTo>
                <a:lnTo>
                  <a:pt x="49864" y="12926"/>
                </a:lnTo>
                <a:lnTo>
                  <a:pt x="50489" y="14058"/>
                </a:lnTo>
                <a:lnTo>
                  <a:pt x="51075" y="15229"/>
                </a:lnTo>
                <a:lnTo>
                  <a:pt x="51621" y="16401"/>
                </a:lnTo>
                <a:lnTo>
                  <a:pt x="52129" y="17611"/>
                </a:lnTo>
                <a:lnTo>
                  <a:pt x="52520" y="18861"/>
                </a:lnTo>
                <a:lnTo>
                  <a:pt x="52910" y="20149"/>
                </a:lnTo>
                <a:lnTo>
                  <a:pt x="53183" y="21438"/>
                </a:lnTo>
                <a:lnTo>
                  <a:pt x="53418" y="22765"/>
                </a:lnTo>
                <a:lnTo>
                  <a:pt x="53613" y="24132"/>
                </a:lnTo>
                <a:lnTo>
                  <a:pt x="53691" y="25499"/>
                </a:lnTo>
                <a:lnTo>
                  <a:pt x="53730" y="26865"/>
                </a:lnTo>
                <a:lnTo>
                  <a:pt x="53730" y="26865"/>
                </a:lnTo>
                <a:close/>
              </a:path>
            </a:pathLst>
          </a:custGeom>
          <a:noFill/>
          <a:ln w="23425" cap="rnd" cmpd="sng">
            <a:solidFill>
              <a:srgbClr val="FF31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2" name="Google Shape;2182;p37"/>
          <p:cNvGrpSpPr/>
          <p:nvPr/>
        </p:nvGrpSpPr>
        <p:grpSpPr>
          <a:xfrm>
            <a:off x="2399960" y="871118"/>
            <a:ext cx="4287930" cy="3642388"/>
            <a:chOff x="4611450" y="3151300"/>
            <a:chExt cx="667725" cy="567200"/>
          </a:xfrm>
        </p:grpSpPr>
        <p:sp>
          <p:nvSpPr>
            <p:cNvPr id="2183" name="Google Shape;2183;p37"/>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7"/>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7"/>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7"/>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7"/>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7"/>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7"/>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7"/>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7"/>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7"/>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7"/>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7"/>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7"/>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6" name="Google Shape;2196;p37"/>
          <p:cNvSpPr/>
          <p:nvPr/>
        </p:nvSpPr>
        <p:spPr>
          <a:xfrm>
            <a:off x="3161643" y="-1861624"/>
            <a:ext cx="2820666" cy="2823640"/>
          </a:xfrm>
          <a:custGeom>
            <a:avLst/>
            <a:gdLst/>
            <a:ahLst/>
            <a:cxnLst/>
            <a:rect l="l" t="t" r="r" b="b"/>
            <a:pathLst>
              <a:path w="36979" h="37018" extrusionOk="0">
                <a:moveTo>
                  <a:pt x="18509" y="1"/>
                </a:moveTo>
                <a:lnTo>
                  <a:pt x="17533" y="40"/>
                </a:lnTo>
                <a:lnTo>
                  <a:pt x="16595" y="118"/>
                </a:lnTo>
                <a:lnTo>
                  <a:pt x="15697" y="235"/>
                </a:lnTo>
                <a:lnTo>
                  <a:pt x="14760" y="391"/>
                </a:lnTo>
                <a:lnTo>
                  <a:pt x="13862" y="586"/>
                </a:lnTo>
                <a:lnTo>
                  <a:pt x="13003" y="860"/>
                </a:lnTo>
                <a:lnTo>
                  <a:pt x="12144" y="1133"/>
                </a:lnTo>
                <a:lnTo>
                  <a:pt x="11285" y="1484"/>
                </a:lnTo>
                <a:lnTo>
                  <a:pt x="10465" y="1836"/>
                </a:lnTo>
                <a:lnTo>
                  <a:pt x="9684" y="2265"/>
                </a:lnTo>
                <a:lnTo>
                  <a:pt x="8903" y="2695"/>
                </a:lnTo>
                <a:lnTo>
                  <a:pt x="8161" y="3163"/>
                </a:lnTo>
                <a:lnTo>
                  <a:pt x="7419" y="3671"/>
                </a:lnTo>
                <a:lnTo>
                  <a:pt x="6755" y="4257"/>
                </a:lnTo>
                <a:lnTo>
                  <a:pt x="6053" y="4803"/>
                </a:lnTo>
                <a:lnTo>
                  <a:pt x="5428" y="5428"/>
                </a:lnTo>
                <a:lnTo>
                  <a:pt x="4803" y="6092"/>
                </a:lnTo>
                <a:lnTo>
                  <a:pt x="4217" y="6756"/>
                </a:lnTo>
                <a:lnTo>
                  <a:pt x="3671" y="7459"/>
                </a:lnTo>
                <a:lnTo>
                  <a:pt x="3163" y="8162"/>
                </a:lnTo>
                <a:lnTo>
                  <a:pt x="2695" y="8903"/>
                </a:lnTo>
                <a:lnTo>
                  <a:pt x="2226" y="9684"/>
                </a:lnTo>
                <a:lnTo>
                  <a:pt x="1836" y="10504"/>
                </a:lnTo>
                <a:lnTo>
                  <a:pt x="1445" y="11324"/>
                </a:lnTo>
                <a:lnTo>
                  <a:pt x="1133" y="12144"/>
                </a:lnTo>
                <a:lnTo>
                  <a:pt x="820" y="13003"/>
                </a:lnTo>
                <a:lnTo>
                  <a:pt x="586" y="13901"/>
                </a:lnTo>
                <a:lnTo>
                  <a:pt x="391" y="14800"/>
                </a:lnTo>
                <a:lnTo>
                  <a:pt x="235" y="15698"/>
                </a:lnTo>
                <a:lnTo>
                  <a:pt x="117" y="16635"/>
                </a:lnTo>
                <a:lnTo>
                  <a:pt x="39" y="17572"/>
                </a:lnTo>
                <a:lnTo>
                  <a:pt x="0" y="18509"/>
                </a:lnTo>
                <a:lnTo>
                  <a:pt x="39" y="19446"/>
                </a:lnTo>
                <a:lnTo>
                  <a:pt x="117" y="20383"/>
                </a:lnTo>
                <a:lnTo>
                  <a:pt x="235" y="21320"/>
                </a:lnTo>
                <a:lnTo>
                  <a:pt x="391" y="22219"/>
                </a:lnTo>
                <a:lnTo>
                  <a:pt x="586" y="23117"/>
                </a:lnTo>
                <a:lnTo>
                  <a:pt x="820" y="24015"/>
                </a:lnTo>
                <a:lnTo>
                  <a:pt x="1133" y="24874"/>
                </a:lnTo>
                <a:lnTo>
                  <a:pt x="1445" y="25694"/>
                </a:lnTo>
                <a:lnTo>
                  <a:pt x="1836" y="26514"/>
                </a:lnTo>
                <a:lnTo>
                  <a:pt x="2226" y="27334"/>
                </a:lnTo>
                <a:lnTo>
                  <a:pt x="2695" y="28115"/>
                </a:lnTo>
                <a:lnTo>
                  <a:pt x="3163" y="28857"/>
                </a:lnTo>
                <a:lnTo>
                  <a:pt x="3671" y="29559"/>
                </a:lnTo>
                <a:lnTo>
                  <a:pt x="4217" y="30262"/>
                </a:lnTo>
                <a:lnTo>
                  <a:pt x="4803" y="30926"/>
                </a:lnTo>
                <a:lnTo>
                  <a:pt x="5428" y="31590"/>
                </a:lnTo>
                <a:lnTo>
                  <a:pt x="6053" y="32215"/>
                </a:lnTo>
                <a:lnTo>
                  <a:pt x="6755" y="32761"/>
                </a:lnTo>
                <a:lnTo>
                  <a:pt x="7419" y="33347"/>
                </a:lnTo>
                <a:lnTo>
                  <a:pt x="8161" y="33855"/>
                </a:lnTo>
                <a:lnTo>
                  <a:pt x="8903" y="34323"/>
                </a:lnTo>
                <a:lnTo>
                  <a:pt x="9684" y="34753"/>
                </a:lnTo>
                <a:lnTo>
                  <a:pt x="10465" y="35182"/>
                </a:lnTo>
                <a:lnTo>
                  <a:pt x="11285" y="35534"/>
                </a:lnTo>
                <a:lnTo>
                  <a:pt x="12144" y="35885"/>
                </a:lnTo>
                <a:lnTo>
                  <a:pt x="13003" y="36158"/>
                </a:lnTo>
                <a:lnTo>
                  <a:pt x="13862" y="36432"/>
                </a:lnTo>
                <a:lnTo>
                  <a:pt x="14760" y="36627"/>
                </a:lnTo>
                <a:lnTo>
                  <a:pt x="15697" y="36783"/>
                </a:lnTo>
                <a:lnTo>
                  <a:pt x="16595" y="36900"/>
                </a:lnTo>
                <a:lnTo>
                  <a:pt x="17533" y="36978"/>
                </a:lnTo>
                <a:lnTo>
                  <a:pt x="18509" y="37018"/>
                </a:lnTo>
                <a:lnTo>
                  <a:pt x="19446" y="36978"/>
                </a:lnTo>
                <a:lnTo>
                  <a:pt x="20383" y="36900"/>
                </a:lnTo>
                <a:lnTo>
                  <a:pt x="21320" y="36783"/>
                </a:lnTo>
                <a:lnTo>
                  <a:pt x="22218" y="36627"/>
                </a:lnTo>
                <a:lnTo>
                  <a:pt x="23116" y="36432"/>
                </a:lnTo>
                <a:lnTo>
                  <a:pt x="24015" y="36158"/>
                </a:lnTo>
                <a:lnTo>
                  <a:pt x="24874" y="35885"/>
                </a:lnTo>
                <a:lnTo>
                  <a:pt x="25694" y="35534"/>
                </a:lnTo>
                <a:lnTo>
                  <a:pt x="26514" y="35182"/>
                </a:lnTo>
                <a:lnTo>
                  <a:pt x="27334" y="34753"/>
                </a:lnTo>
                <a:lnTo>
                  <a:pt x="28075" y="34323"/>
                </a:lnTo>
                <a:lnTo>
                  <a:pt x="28856" y="33855"/>
                </a:lnTo>
                <a:lnTo>
                  <a:pt x="29559" y="33347"/>
                </a:lnTo>
                <a:lnTo>
                  <a:pt x="30262" y="32761"/>
                </a:lnTo>
                <a:lnTo>
                  <a:pt x="30926" y="32215"/>
                </a:lnTo>
                <a:lnTo>
                  <a:pt x="31590" y="31590"/>
                </a:lnTo>
                <a:lnTo>
                  <a:pt x="32175" y="30926"/>
                </a:lnTo>
                <a:lnTo>
                  <a:pt x="32761" y="30262"/>
                </a:lnTo>
                <a:lnTo>
                  <a:pt x="33308" y="29559"/>
                </a:lnTo>
                <a:lnTo>
                  <a:pt x="33855" y="28857"/>
                </a:lnTo>
                <a:lnTo>
                  <a:pt x="34323" y="28115"/>
                </a:lnTo>
                <a:lnTo>
                  <a:pt x="34753" y="27334"/>
                </a:lnTo>
                <a:lnTo>
                  <a:pt x="35182" y="26514"/>
                </a:lnTo>
                <a:lnTo>
                  <a:pt x="35534" y="25694"/>
                </a:lnTo>
                <a:lnTo>
                  <a:pt x="35885" y="24874"/>
                </a:lnTo>
                <a:lnTo>
                  <a:pt x="36158" y="24015"/>
                </a:lnTo>
                <a:lnTo>
                  <a:pt x="36432" y="23117"/>
                </a:lnTo>
                <a:lnTo>
                  <a:pt x="36627" y="22219"/>
                </a:lnTo>
                <a:lnTo>
                  <a:pt x="36783" y="21320"/>
                </a:lnTo>
                <a:lnTo>
                  <a:pt x="36900" y="20383"/>
                </a:lnTo>
                <a:lnTo>
                  <a:pt x="36978" y="19446"/>
                </a:lnTo>
                <a:lnTo>
                  <a:pt x="36978" y="18509"/>
                </a:lnTo>
                <a:lnTo>
                  <a:pt x="36978" y="17572"/>
                </a:lnTo>
                <a:lnTo>
                  <a:pt x="36900" y="16635"/>
                </a:lnTo>
                <a:lnTo>
                  <a:pt x="36783" y="15698"/>
                </a:lnTo>
                <a:lnTo>
                  <a:pt x="36627" y="14800"/>
                </a:lnTo>
                <a:lnTo>
                  <a:pt x="36432" y="13901"/>
                </a:lnTo>
                <a:lnTo>
                  <a:pt x="36158" y="13003"/>
                </a:lnTo>
                <a:lnTo>
                  <a:pt x="35885" y="12144"/>
                </a:lnTo>
                <a:lnTo>
                  <a:pt x="35534" y="11324"/>
                </a:lnTo>
                <a:lnTo>
                  <a:pt x="35182" y="10504"/>
                </a:lnTo>
                <a:lnTo>
                  <a:pt x="34753" y="9684"/>
                </a:lnTo>
                <a:lnTo>
                  <a:pt x="34323" y="8903"/>
                </a:lnTo>
                <a:lnTo>
                  <a:pt x="33855" y="8162"/>
                </a:lnTo>
                <a:lnTo>
                  <a:pt x="33308" y="7459"/>
                </a:lnTo>
                <a:lnTo>
                  <a:pt x="32761" y="6756"/>
                </a:lnTo>
                <a:lnTo>
                  <a:pt x="32175" y="6092"/>
                </a:lnTo>
                <a:lnTo>
                  <a:pt x="31590" y="5428"/>
                </a:lnTo>
                <a:lnTo>
                  <a:pt x="30926" y="4803"/>
                </a:lnTo>
                <a:lnTo>
                  <a:pt x="30262" y="4257"/>
                </a:lnTo>
                <a:lnTo>
                  <a:pt x="29559" y="3671"/>
                </a:lnTo>
                <a:lnTo>
                  <a:pt x="28856" y="3163"/>
                </a:lnTo>
                <a:lnTo>
                  <a:pt x="28075" y="2695"/>
                </a:lnTo>
                <a:lnTo>
                  <a:pt x="27334" y="2265"/>
                </a:lnTo>
                <a:lnTo>
                  <a:pt x="26514" y="1836"/>
                </a:lnTo>
                <a:lnTo>
                  <a:pt x="25694" y="1484"/>
                </a:lnTo>
                <a:lnTo>
                  <a:pt x="24874" y="1133"/>
                </a:lnTo>
                <a:lnTo>
                  <a:pt x="24015" y="860"/>
                </a:lnTo>
                <a:lnTo>
                  <a:pt x="23116" y="586"/>
                </a:lnTo>
                <a:lnTo>
                  <a:pt x="22218" y="391"/>
                </a:lnTo>
                <a:lnTo>
                  <a:pt x="21320" y="235"/>
                </a:lnTo>
                <a:lnTo>
                  <a:pt x="20383" y="118"/>
                </a:lnTo>
                <a:lnTo>
                  <a:pt x="19446" y="40"/>
                </a:lnTo>
                <a:lnTo>
                  <a:pt x="18509" y="1"/>
                </a:lnTo>
                <a:close/>
              </a:path>
            </a:pathLst>
          </a:custGeom>
          <a:solidFill>
            <a:srgbClr val="FF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24"/>
        <p:cNvGrpSpPr/>
        <p:nvPr/>
      </p:nvGrpSpPr>
      <p:grpSpPr>
        <a:xfrm>
          <a:off x="0" y="0"/>
          <a:ext cx="0" cy="0"/>
          <a:chOff x="0" y="0"/>
          <a:chExt cx="0" cy="0"/>
        </a:xfrm>
      </p:grpSpPr>
      <p:sp>
        <p:nvSpPr>
          <p:cNvPr id="525" name="Google Shape;525;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26" name="Google Shape;526;p13"/>
          <p:cNvSpPr txBox="1">
            <a:spLocks noGrp="1"/>
          </p:cNvSpPr>
          <p:nvPr>
            <p:ph type="title" idx="2"/>
          </p:nvPr>
        </p:nvSpPr>
        <p:spPr>
          <a:xfrm>
            <a:off x="2069628" y="1627200"/>
            <a:ext cx="278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7" name="Google Shape;527;p13"/>
          <p:cNvSpPr txBox="1">
            <a:spLocks noGrp="1"/>
          </p:cNvSpPr>
          <p:nvPr>
            <p:ph type="subTitle" idx="1"/>
          </p:nvPr>
        </p:nvSpPr>
        <p:spPr>
          <a:xfrm>
            <a:off x="2069613" y="2154888"/>
            <a:ext cx="23055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28" name="Google Shape;528;p13"/>
          <p:cNvSpPr txBox="1">
            <a:spLocks noGrp="1"/>
          </p:cNvSpPr>
          <p:nvPr>
            <p:ph type="title" idx="3"/>
          </p:nvPr>
        </p:nvSpPr>
        <p:spPr>
          <a:xfrm>
            <a:off x="5618175" y="1627200"/>
            <a:ext cx="278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9" name="Google Shape;529;p13"/>
          <p:cNvSpPr txBox="1">
            <a:spLocks noGrp="1"/>
          </p:cNvSpPr>
          <p:nvPr>
            <p:ph type="subTitle" idx="4"/>
          </p:nvPr>
        </p:nvSpPr>
        <p:spPr>
          <a:xfrm>
            <a:off x="5618183" y="2154888"/>
            <a:ext cx="23055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30" name="Google Shape;530;p13"/>
          <p:cNvSpPr txBox="1">
            <a:spLocks noGrp="1"/>
          </p:cNvSpPr>
          <p:nvPr>
            <p:ph type="title" idx="5"/>
          </p:nvPr>
        </p:nvSpPr>
        <p:spPr>
          <a:xfrm>
            <a:off x="2069628" y="3141552"/>
            <a:ext cx="278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31" name="Google Shape;531;p13"/>
          <p:cNvSpPr txBox="1">
            <a:spLocks noGrp="1"/>
          </p:cNvSpPr>
          <p:nvPr>
            <p:ph type="subTitle" idx="6"/>
          </p:nvPr>
        </p:nvSpPr>
        <p:spPr>
          <a:xfrm>
            <a:off x="2069613" y="3669262"/>
            <a:ext cx="23055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32" name="Google Shape;532;p13"/>
          <p:cNvSpPr txBox="1">
            <a:spLocks noGrp="1"/>
          </p:cNvSpPr>
          <p:nvPr>
            <p:ph type="title" idx="7"/>
          </p:nvPr>
        </p:nvSpPr>
        <p:spPr>
          <a:xfrm>
            <a:off x="5618174" y="3141552"/>
            <a:ext cx="278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33" name="Google Shape;533;p13"/>
          <p:cNvSpPr txBox="1">
            <a:spLocks noGrp="1"/>
          </p:cNvSpPr>
          <p:nvPr>
            <p:ph type="subTitle" idx="8"/>
          </p:nvPr>
        </p:nvSpPr>
        <p:spPr>
          <a:xfrm>
            <a:off x="5618183" y="3669262"/>
            <a:ext cx="23055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34" name="Google Shape;534;p13"/>
          <p:cNvSpPr txBox="1">
            <a:spLocks noGrp="1"/>
          </p:cNvSpPr>
          <p:nvPr>
            <p:ph type="title" idx="9" hasCustomPrompt="1"/>
          </p:nvPr>
        </p:nvSpPr>
        <p:spPr>
          <a:xfrm>
            <a:off x="874125" y="1644072"/>
            <a:ext cx="1048200" cy="1048200"/>
          </a:xfrm>
          <a:prstGeom prst="rect">
            <a:avLst/>
          </a:prstGeom>
          <a:solidFill>
            <a:schemeClr val="lt2"/>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700">
                <a:solidFill>
                  <a:schemeClr val="accent4"/>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35" name="Google Shape;535;p13"/>
          <p:cNvSpPr txBox="1">
            <a:spLocks noGrp="1"/>
          </p:cNvSpPr>
          <p:nvPr>
            <p:ph type="title" idx="13" hasCustomPrompt="1"/>
          </p:nvPr>
        </p:nvSpPr>
        <p:spPr>
          <a:xfrm>
            <a:off x="874125" y="3153175"/>
            <a:ext cx="1048200" cy="1048200"/>
          </a:xfrm>
          <a:prstGeom prst="rect">
            <a:avLst/>
          </a:prstGeom>
          <a:solidFill>
            <a:schemeClr val="dk2"/>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700">
                <a:solidFill>
                  <a:schemeClr val="accent4"/>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36" name="Google Shape;536;p13"/>
          <p:cNvSpPr txBox="1">
            <a:spLocks noGrp="1"/>
          </p:cNvSpPr>
          <p:nvPr>
            <p:ph type="title" idx="14" hasCustomPrompt="1"/>
          </p:nvPr>
        </p:nvSpPr>
        <p:spPr>
          <a:xfrm>
            <a:off x="4419500" y="1644072"/>
            <a:ext cx="1048200" cy="1048200"/>
          </a:xfrm>
          <a:prstGeom prst="rect">
            <a:avLst/>
          </a:prstGeom>
          <a:solidFill>
            <a:schemeClr val="accent1"/>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700">
                <a:solidFill>
                  <a:schemeClr val="accent4"/>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37" name="Google Shape;537;p13"/>
          <p:cNvSpPr txBox="1">
            <a:spLocks noGrp="1"/>
          </p:cNvSpPr>
          <p:nvPr>
            <p:ph type="title" idx="15" hasCustomPrompt="1"/>
          </p:nvPr>
        </p:nvSpPr>
        <p:spPr>
          <a:xfrm>
            <a:off x="4419500" y="3145774"/>
            <a:ext cx="1048200" cy="1048200"/>
          </a:xfrm>
          <a:prstGeom prst="rect">
            <a:avLst/>
          </a:prstGeom>
          <a:solidFill>
            <a:schemeClr val="accent2"/>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700">
                <a:solidFill>
                  <a:schemeClr val="accent4"/>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grpSp>
        <p:nvGrpSpPr>
          <p:cNvPr id="2" name="Google Shape;538;p13"/>
          <p:cNvGrpSpPr/>
          <p:nvPr/>
        </p:nvGrpSpPr>
        <p:grpSpPr>
          <a:xfrm>
            <a:off x="2399960" y="1283818"/>
            <a:ext cx="4287930" cy="3642388"/>
            <a:chOff x="4611450" y="3151300"/>
            <a:chExt cx="667725" cy="567200"/>
          </a:xfrm>
        </p:grpSpPr>
        <p:sp>
          <p:nvSpPr>
            <p:cNvPr id="539" name="Google Shape;539;p13"/>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3"/>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3"/>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3"/>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3"/>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3"/>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3"/>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3"/>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3"/>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3"/>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3"/>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3"/>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3"/>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2" name="Google Shape;552;p13"/>
          <p:cNvSpPr/>
          <p:nvPr/>
        </p:nvSpPr>
        <p:spPr>
          <a:xfrm>
            <a:off x="8378961" y="2680800"/>
            <a:ext cx="2785365" cy="2785308"/>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553;p13"/>
          <p:cNvGrpSpPr/>
          <p:nvPr/>
        </p:nvGrpSpPr>
        <p:grpSpPr>
          <a:xfrm>
            <a:off x="872595" y="4716251"/>
            <a:ext cx="1051274" cy="787312"/>
            <a:chOff x="3585475" y="1537675"/>
            <a:chExt cx="649175" cy="486175"/>
          </a:xfrm>
        </p:grpSpPr>
        <p:sp>
          <p:nvSpPr>
            <p:cNvPr id="554" name="Google Shape;554;p13"/>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3"/>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3"/>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3"/>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3"/>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3"/>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3"/>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3"/>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3"/>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3"/>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3"/>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3"/>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3"/>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3"/>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3"/>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3"/>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3"/>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3"/>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3"/>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3"/>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4" name="Google Shape;574;p13"/>
          <p:cNvSpPr/>
          <p:nvPr/>
        </p:nvSpPr>
        <p:spPr>
          <a:xfrm>
            <a:off x="7520775" y="420137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3"/>
          <p:cNvSpPr/>
          <p:nvPr/>
        </p:nvSpPr>
        <p:spPr>
          <a:xfrm>
            <a:off x="-1178725" y="267102"/>
            <a:ext cx="1785851" cy="1785884"/>
          </a:xfrm>
          <a:custGeom>
            <a:avLst/>
            <a:gdLst/>
            <a:ahLst/>
            <a:cxnLst/>
            <a:rect l="l" t="t" r="r" b="b"/>
            <a:pathLst>
              <a:path w="53730" h="53731" fill="none" extrusionOk="0">
                <a:moveTo>
                  <a:pt x="53730" y="26865"/>
                </a:moveTo>
                <a:lnTo>
                  <a:pt x="53730" y="26865"/>
                </a:lnTo>
                <a:lnTo>
                  <a:pt x="53691" y="28232"/>
                </a:lnTo>
                <a:lnTo>
                  <a:pt x="53613" y="29599"/>
                </a:lnTo>
                <a:lnTo>
                  <a:pt x="53418" y="30965"/>
                </a:lnTo>
                <a:lnTo>
                  <a:pt x="53183" y="32293"/>
                </a:lnTo>
                <a:lnTo>
                  <a:pt x="52910" y="33582"/>
                </a:lnTo>
                <a:lnTo>
                  <a:pt x="52520" y="34870"/>
                </a:lnTo>
                <a:lnTo>
                  <a:pt x="52129" y="36120"/>
                </a:lnTo>
                <a:lnTo>
                  <a:pt x="51621" y="37330"/>
                </a:lnTo>
                <a:lnTo>
                  <a:pt x="51075" y="38502"/>
                </a:lnTo>
                <a:lnTo>
                  <a:pt x="50489" y="39673"/>
                </a:lnTo>
                <a:lnTo>
                  <a:pt x="49864" y="40805"/>
                </a:lnTo>
                <a:lnTo>
                  <a:pt x="49161" y="41899"/>
                </a:lnTo>
                <a:lnTo>
                  <a:pt x="48420" y="42953"/>
                </a:lnTo>
                <a:lnTo>
                  <a:pt x="47600" y="43968"/>
                </a:lnTo>
                <a:lnTo>
                  <a:pt x="46780" y="44944"/>
                </a:lnTo>
                <a:lnTo>
                  <a:pt x="45881" y="45882"/>
                </a:lnTo>
                <a:lnTo>
                  <a:pt x="44944" y="46741"/>
                </a:lnTo>
                <a:lnTo>
                  <a:pt x="43968" y="47600"/>
                </a:lnTo>
                <a:lnTo>
                  <a:pt x="42953" y="48381"/>
                </a:lnTo>
                <a:lnTo>
                  <a:pt x="41899" y="49161"/>
                </a:lnTo>
                <a:lnTo>
                  <a:pt x="40805" y="49825"/>
                </a:lnTo>
                <a:lnTo>
                  <a:pt x="39673" y="50489"/>
                </a:lnTo>
                <a:lnTo>
                  <a:pt x="38501" y="51075"/>
                </a:lnTo>
                <a:lnTo>
                  <a:pt x="37330" y="51621"/>
                </a:lnTo>
                <a:lnTo>
                  <a:pt x="36120" y="52090"/>
                </a:lnTo>
                <a:lnTo>
                  <a:pt x="34870" y="52520"/>
                </a:lnTo>
                <a:lnTo>
                  <a:pt x="33581" y="52871"/>
                </a:lnTo>
                <a:lnTo>
                  <a:pt x="32293" y="53183"/>
                </a:lnTo>
                <a:lnTo>
                  <a:pt x="30965" y="53418"/>
                </a:lnTo>
                <a:lnTo>
                  <a:pt x="29638" y="53613"/>
                </a:lnTo>
                <a:lnTo>
                  <a:pt x="28271" y="53691"/>
                </a:lnTo>
                <a:lnTo>
                  <a:pt x="26865" y="53730"/>
                </a:lnTo>
                <a:lnTo>
                  <a:pt x="26865" y="53730"/>
                </a:lnTo>
                <a:lnTo>
                  <a:pt x="25499" y="53691"/>
                </a:lnTo>
                <a:lnTo>
                  <a:pt x="24132" y="53613"/>
                </a:lnTo>
                <a:lnTo>
                  <a:pt x="22765" y="53418"/>
                </a:lnTo>
                <a:lnTo>
                  <a:pt x="21477" y="53183"/>
                </a:lnTo>
                <a:lnTo>
                  <a:pt x="20149" y="52871"/>
                </a:lnTo>
                <a:lnTo>
                  <a:pt x="18900" y="52520"/>
                </a:lnTo>
                <a:lnTo>
                  <a:pt x="17650" y="52090"/>
                </a:lnTo>
                <a:lnTo>
                  <a:pt x="16401" y="51621"/>
                </a:lnTo>
                <a:lnTo>
                  <a:pt x="15229" y="51075"/>
                </a:lnTo>
                <a:lnTo>
                  <a:pt x="14058" y="50489"/>
                </a:lnTo>
                <a:lnTo>
                  <a:pt x="12925" y="49825"/>
                </a:lnTo>
                <a:lnTo>
                  <a:pt x="11832" y="49161"/>
                </a:lnTo>
                <a:lnTo>
                  <a:pt x="10778" y="48381"/>
                </a:lnTo>
                <a:lnTo>
                  <a:pt x="9762" y="47600"/>
                </a:lnTo>
                <a:lnTo>
                  <a:pt x="8825" y="46741"/>
                </a:lnTo>
                <a:lnTo>
                  <a:pt x="7888" y="45882"/>
                </a:lnTo>
                <a:lnTo>
                  <a:pt x="6990" y="44944"/>
                </a:lnTo>
                <a:lnTo>
                  <a:pt x="6131" y="43968"/>
                </a:lnTo>
                <a:lnTo>
                  <a:pt x="5350" y="42953"/>
                </a:lnTo>
                <a:lnTo>
                  <a:pt x="4608" y="41899"/>
                </a:lnTo>
                <a:lnTo>
                  <a:pt x="3905" y="40805"/>
                </a:lnTo>
                <a:lnTo>
                  <a:pt x="3242" y="39673"/>
                </a:lnTo>
                <a:lnTo>
                  <a:pt x="2656" y="38502"/>
                </a:lnTo>
                <a:lnTo>
                  <a:pt x="2109" y="37330"/>
                </a:lnTo>
                <a:lnTo>
                  <a:pt x="1641" y="36120"/>
                </a:lnTo>
                <a:lnTo>
                  <a:pt x="1211" y="34870"/>
                </a:lnTo>
                <a:lnTo>
                  <a:pt x="860" y="33582"/>
                </a:lnTo>
                <a:lnTo>
                  <a:pt x="547" y="32293"/>
                </a:lnTo>
                <a:lnTo>
                  <a:pt x="313" y="30965"/>
                </a:lnTo>
                <a:lnTo>
                  <a:pt x="157" y="29599"/>
                </a:lnTo>
                <a:lnTo>
                  <a:pt x="40" y="28232"/>
                </a:lnTo>
                <a:lnTo>
                  <a:pt x="1" y="26865"/>
                </a:lnTo>
                <a:lnTo>
                  <a:pt x="1" y="26865"/>
                </a:lnTo>
                <a:lnTo>
                  <a:pt x="40" y="25499"/>
                </a:lnTo>
                <a:lnTo>
                  <a:pt x="157" y="24132"/>
                </a:lnTo>
                <a:lnTo>
                  <a:pt x="313" y="22765"/>
                </a:lnTo>
                <a:lnTo>
                  <a:pt x="547" y="21438"/>
                </a:lnTo>
                <a:lnTo>
                  <a:pt x="860" y="20149"/>
                </a:lnTo>
                <a:lnTo>
                  <a:pt x="1211" y="18861"/>
                </a:lnTo>
                <a:lnTo>
                  <a:pt x="1641" y="17611"/>
                </a:lnTo>
                <a:lnTo>
                  <a:pt x="2109" y="16401"/>
                </a:lnTo>
                <a:lnTo>
                  <a:pt x="2656" y="15229"/>
                </a:lnTo>
                <a:lnTo>
                  <a:pt x="3242" y="14058"/>
                </a:lnTo>
                <a:lnTo>
                  <a:pt x="3905" y="12926"/>
                </a:lnTo>
                <a:lnTo>
                  <a:pt x="4608" y="11832"/>
                </a:lnTo>
                <a:lnTo>
                  <a:pt x="5350" y="10778"/>
                </a:lnTo>
                <a:lnTo>
                  <a:pt x="6131" y="9763"/>
                </a:lnTo>
                <a:lnTo>
                  <a:pt x="6990" y="8786"/>
                </a:lnTo>
                <a:lnTo>
                  <a:pt x="7888" y="7849"/>
                </a:lnTo>
                <a:lnTo>
                  <a:pt x="8825" y="6990"/>
                </a:lnTo>
                <a:lnTo>
                  <a:pt x="9762" y="6131"/>
                </a:lnTo>
                <a:lnTo>
                  <a:pt x="10778" y="5350"/>
                </a:lnTo>
                <a:lnTo>
                  <a:pt x="11832" y="4569"/>
                </a:lnTo>
                <a:lnTo>
                  <a:pt x="12925" y="3906"/>
                </a:lnTo>
                <a:lnTo>
                  <a:pt x="14058" y="3242"/>
                </a:lnTo>
                <a:lnTo>
                  <a:pt x="15229" y="2656"/>
                </a:lnTo>
                <a:lnTo>
                  <a:pt x="16401" y="2109"/>
                </a:lnTo>
                <a:lnTo>
                  <a:pt x="17650" y="1641"/>
                </a:lnTo>
                <a:lnTo>
                  <a:pt x="18900" y="1211"/>
                </a:lnTo>
                <a:lnTo>
                  <a:pt x="20149" y="860"/>
                </a:lnTo>
                <a:lnTo>
                  <a:pt x="21477" y="547"/>
                </a:lnTo>
                <a:lnTo>
                  <a:pt x="22765" y="313"/>
                </a:lnTo>
                <a:lnTo>
                  <a:pt x="24132" y="118"/>
                </a:lnTo>
                <a:lnTo>
                  <a:pt x="25499" y="40"/>
                </a:lnTo>
                <a:lnTo>
                  <a:pt x="26865" y="1"/>
                </a:lnTo>
                <a:lnTo>
                  <a:pt x="26865" y="1"/>
                </a:lnTo>
                <a:lnTo>
                  <a:pt x="28271" y="40"/>
                </a:lnTo>
                <a:lnTo>
                  <a:pt x="29638" y="118"/>
                </a:lnTo>
                <a:lnTo>
                  <a:pt x="30965" y="313"/>
                </a:lnTo>
                <a:lnTo>
                  <a:pt x="32293" y="547"/>
                </a:lnTo>
                <a:lnTo>
                  <a:pt x="33581" y="860"/>
                </a:lnTo>
                <a:lnTo>
                  <a:pt x="34870" y="1211"/>
                </a:lnTo>
                <a:lnTo>
                  <a:pt x="36120" y="1641"/>
                </a:lnTo>
                <a:lnTo>
                  <a:pt x="37330" y="2109"/>
                </a:lnTo>
                <a:lnTo>
                  <a:pt x="38501" y="2656"/>
                </a:lnTo>
                <a:lnTo>
                  <a:pt x="39673" y="3242"/>
                </a:lnTo>
                <a:lnTo>
                  <a:pt x="40805" y="3906"/>
                </a:lnTo>
                <a:lnTo>
                  <a:pt x="41899" y="4569"/>
                </a:lnTo>
                <a:lnTo>
                  <a:pt x="42953" y="5350"/>
                </a:lnTo>
                <a:lnTo>
                  <a:pt x="43968" y="6131"/>
                </a:lnTo>
                <a:lnTo>
                  <a:pt x="44944" y="6990"/>
                </a:lnTo>
                <a:lnTo>
                  <a:pt x="45881" y="7849"/>
                </a:lnTo>
                <a:lnTo>
                  <a:pt x="46780" y="8786"/>
                </a:lnTo>
                <a:lnTo>
                  <a:pt x="47600" y="9763"/>
                </a:lnTo>
                <a:lnTo>
                  <a:pt x="48420" y="10778"/>
                </a:lnTo>
                <a:lnTo>
                  <a:pt x="49161" y="11832"/>
                </a:lnTo>
                <a:lnTo>
                  <a:pt x="49864" y="12926"/>
                </a:lnTo>
                <a:lnTo>
                  <a:pt x="50489" y="14058"/>
                </a:lnTo>
                <a:lnTo>
                  <a:pt x="51075" y="15229"/>
                </a:lnTo>
                <a:lnTo>
                  <a:pt x="51621" y="16401"/>
                </a:lnTo>
                <a:lnTo>
                  <a:pt x="52129" y="17611"/>
                </a:lnTo>
                <a:lnTo>
                  <a:pt x="52520" y="18861"/>
                </a:lnTo>
                <a:lnTo>
                  <a:pt x="52910" y="20149"/>
                </a:lnTo>
                <a:lnTo>
                  <a:pt x="53183" y="21438"/>
                </a:lnTo>
                <a:lnTo>
                  <a:pt x="53418" y="22765"/>
                </a:lnTo>
                <a:lnTo>
                  <a:pt x="53613" y="24132"/>
                </a:lnTo>
                <a:lnTo>
                  <a:pt x="53691" y="25499"/>
                </a:lnTo>
                <a:lnTo>
                  <a:pt x="53730" y="26865"/>
                </a:lnTo>
                <a:lnTo>
                  <a:pt x="53730" y="26865"/>
                </a:lnTo>
                <a:close/>
              </a:path>
            </a:pathLst>
          </a:custGeom>
          <a:noFill/>
          <a:ln w="23425" cap="rnd" cmpd="sng">
            <a:solidFill>
              <a:srgbClr val="FF31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3"/>
          <p:cNvSpPr/>
          <p:nvPr/>
        </p:nvSpPr>
        <p:spPr>
          <a:xfrm>
            <a:off x="326777" y="447975"/>
            <a:ext cx="786451" cy="787280"/>
          </a:xfrm>
          <a:custGeom>
            <a:avLst/>
            <a:gdLst/>
            <a:ahLst/>
            <a:cxnLst/>
            <a:rect l="l" t="t" r="r" b="b"/>
            <a:pathLst>
              <a:path w="36979" h="37018" extrusionOk="0">
                <a:moveTo>
                  <a:pt x="18509" y="1"/>
                </a:moveTo>
                <a:lnTo>
                  <a:pt x="17533" y="40"/>
                </a:lnTo>
                <a:lnTo>
                  <a:pt x="16595" y="118"/>
                </a:lnTo>
                <a:lnTo>
                  <a:pt x="15697" y="235"/>
                </a:lnTo>
                <a:lnTo>
                  <a:pt x="14760" y="391"/>
                </a:lnTo>
                <a:lnTo>
                  <a:pt x="13862" y="586"/>
                </a:lnTo>
                <a:lnTo>
                  <a:pt x="13003" y="860"/>
                </a:lnTo>
                <a:lnTo>
                  <a:pt x="12144" y="1133"/>
                </a:lnTo>
                <a:lnTo>
                  <a:pt x="11285" y="1484"/>
                </a:lnTo>
                <a:lnTo>
                  <a:pt x="10465" y="1836"/>
                </a:lnTo>
                <a:lnTo>
                  <a:pt x="9684" y="2265"/>
                </a:lnTo>
                <a:lnTo>
                  <a:pt x="8903" y="2695"/>
                </a:lnTo>
                <a:lnTo>
                  <a:pt x="8161" y="3163"/>
                </a:lnTo>
                <a:lnTo>
                  <a:pt x="7419" y="3671"/>
                </a:lnTo>
                <a:lnTo>
                  <a:pt x="6755" y="4257"/>
                </a:lnTo>
                <a:lnTo>
                  <a:pt x="6053" y="4803"/>
                </a:lnTo>
                <a:lnTo>
                  <a:pt x="5428" y="5428"/>
                </a:lnTo>
                <a:lnTo>
                  <a:pt x="4803" y="6092"/>
                </a:lnTo>
                <a:lnTo>
                  <a:pt x="4217" y="6756"/>
                </a:lnTo>
                <a:lnTo>
                  <a:pt x="3671" y="7459"/>
                </a:lnTo>
                <a:lnTo>
                  <a:pt x="3163" y="8162"/>
                </a:lnTo>
                <a:lnTo>
                  <a:pt x="2695" y="8903"/>
                </a:lnTo>
                <a:lnTo>
                  <a:pt x="2226" y="9684"/>
                </a:lnTo>
                <a:lnTo>
                  <a:pt x="1836" y="10504"/>
                </a:lnTo>
                <a:lnTo>
                  <a:pt x="1445" y="11324"/>
                </a:lnTo>
                <a:lnTo>
                  <a:pt x="1133" y="12144"/>
                </a:lnTo>
                <a:lnTo>
                  <a:pt x="820" y="13003"/>
                </a:lnTo>
                <a:lnTo>
                  <a:pt x="586" y="13901"/>
                </a:lnTo>
                <a:lnTo>
                  <a:pt x="391" y="14800"/>
                </a:lnTo>
                <a:lnTo>
                  <a:pt x="235" y="15698"/>
                </a:lnTo>
                <a:lnTo>
                  <a:pt x="117" y="16635"/>
                </a:lnTo>
                <a:lnTo>
                  <a:pt x="39" y="17572"/>
                </a:lnTo>
                <a:lnTo>
                  <a:pt x="0" y="18509"/>
                </a:lnTo>
                <a:lnTo>
                  <a:pt x="39" y="19446"/>
                </a:lnTo>
                <a:lnTo>
                  <a:pt x="117" y="20383"/>
                </a:lnTo>
                <a:lnTo>
                  <a:pt x="235" y="21320"/>
                </a:lnTo>
                <a:lnTo>
                  <a:pt x="391" y="22219"/>
                </a:lnTo>
                <a:lnTo>
                  <a:pt x="586" y="23117"/>
                </a:lnTo>
                <a:lnTo>
                  <a:pt x="820" y="24015"/>
                </a:lnTo>
                <a:lnTo>
                  <a:pt x="1133" y="24874"/>
                </a:lnTo>
                <a:lnTo>
                  <a:pt x="1445" y="25694"/>
                </a:lnTo>
                <a:lnTo>
                  <a:pt x="1836" y="26514"/>
                </a:lnTo>
                <a:lnTo>
                  <a:pt x="2226" y="27334"/>
                </a:lnTo>
                <a:lnTo>
                  <a:pt x="2695" y="28115"/>
                </a:lnTo>
                <a:lnTo>
                  <a:pt x="3163" y="28857"/>
                </a:lnTo>
                <a:lnTo>
                  <a:pt x="3671" y="29559"/>
                </a:lnTo>
                <a:lnTo>
                  <a:pt x="4217" y="30262"/>
                </a:lnTo>
                <a:lnTo>
                  <a:pt x="4803" y="30926"/>
                </a:lnTo>
                <a:lnTo>
                  <a:pt x="5428" y="31590"/>
                </a:lnTo>
                <a:lnTo>
                  <a:pt x="6053" y="32215"/>
                </a:lnTo>
                <a:lnTo>
                  <a:pt x="6755" y="32761"/>
                </a:lnTo>
                <a:lnTo>
                  <a:pt x="7419" y="33347"/>
                </a:lnTo>
                <a:lnTo>
                  <a:pt x="8161" y="33855"/>
                </a:lnTo>
                <a:lnTo>
                  <a:pt x="8903" y="34323"/>
                </a:lnTo>
                <a:lnTo>
                  <a:pt x="9684" y="34753"/>
                </a:lnTo>
                <a:lnTo>
                  <a:pt x="10465" y="35182"/>
                </a:lnTo>
                <a:lnTo>
                  <a:pt x="11285" y="35534"/>
                </a:lnTo>
                <a:lnTo>
                  <a:pt x="12144" y="35885"/>
                </a:lnTo>
                <a:lnTo>
                  <a:pt x="13003" y="36158"/>
                </a:lnTo>
                <a:lnTo>
                  <a:pt x="13862" y="36432"/>
                </a:lnTo>
                <a:lnTo>
                  <a:pt x="14760" y="36627"/>
                </a:lnTo>
                <a:lnTo>
                  <a:pt x="15697" y="36783"/>
                </a:lnTo>
                <a:lnTo>
                  <a:pt x="16595" y="36900"/>
                </a:lnTo>
                <a:lnTo>
                  <a:pt x="17533" y="36978"/>
                </a:lnTo>
                <a:lnTo>
                  <a:pt x="18509" y="37018"/>
                </a:lnTo>
                <a:lnTo>
                  <a:pt x="19446" y="36978"/>
                </a:lnTo>
                <a:lnTo>
                  <a:pt x="20383" y="36900"/>
                </a:lnTo>
                <a:lnTo>
                  <a:pt x="21320" y="36783"/>
                </a:lnTo>
                <a:lnTo>
                  <a:pt x="22218" y="36627"/>
                </a:lnTo>
                <a:lnTo>
                  <a:pt x="23116" y="36432"/>
                </a:lnTo>
                <a:lnTo>
                  <a:pt x="24015" y="36158"/>
                </a:lnTo>
                <a:lnTo>
                  <a:pt x="24874" y="35885"/>
                </a:lnTo>
                <a:lnTo>
                  <a:pt x="25694" y="35534"/>
                </a:lnTo>
                <a:lnTo>
                  <a:pt x="26514" y="35182"/>
                </a:lnTo>
                <a:lnTo>
                  <a:pt x="27334" y="34753"/>
                </a:lnTo>
                <a:lnTo>
                  <a:pt x="28075" y="34323"/>
                </a:lnTo>
                <a:lnTo>
                  <a:pt x="28856" y="33855"/>
                </a:lnTo>
                <a:lnTo>
                  <a:pt x="29559" y="33347"/>
                </a:lnTo>
                <a:lnTo>
                  <a:pt x="30262" y="32761"/>
                </a:lnTo>
                <a:lnTo>
                  <a:pt x="30926" y="32215"/>
                </a:lnTo>
                <a:lnTo>
                  <a:pt x="31590" y="31590"/>
                </a:lnTo>
                <a:lnTo>
                  <a:pt x="32175" y="30926"/>
                </a:lnTo>
                <a:lnTo>
                  <a:pt x="32761" y="30262"/>
                </a:lnTo>
                <a:lnTo>
                  <a:pt x="33308" y="29559"/>
                </a:lnTo>
                <a:lnTo>
                  <a:pt x="33855" y="28857"/>
                </a:lnTo>
                <a:lnTo>
                  <a:pt x="34323" y="28115"/>
                </a:lnTo>
                <a:lnTo>
                  <a:pt x="34753" y="27334"/>
                </a:lnTo>
                <a:lnTo>
                  <a:pt x="35182" y="26514"/>
                </a:lnTo>
                <a:lnTo>
                  <a:pt x="35534" y="25694"/>
                </a:lnTo>
                <a:lnTo>
                  <a:pt x="35885" y="24874"/>
                </a:lnTo>
                <a:lnTo>
                  <a:pt x="36158" y="24015"/>
                </a:lnTo>
                <a:lnTo>
                  <a:pt x="36432" y="23117"/>
                </a:lnTo>
                <a:lnTo>
                  <a:pt x="36627" y="22219"/>
                </a:lnTo>
                <a:lnTo>
                  <a:pt x="36783" y="21320"/>
                </a:lnTo>
                <a:lnTo>
                  <a:pt x="36900" y="20383"/>
                </a:lnTo>
                <a:lnTo>
                  <a:pt x="36978" y="19446"/>
                </a:lnTo>
                <a:lnTo>
                  <a:pt x="36978" y="18509"/>
                </a:lnTo>
                <a:lnTo>
                  <a:pt x="36978" y="17572"/>
                </a:lnTo>
                <a:lnTo>
                  <a:pt x="36900" y="16635"/>
                </a:lnTo>
                <a:lnTo>
                  <a:pt x="36783" y="15698"/>
                </a:lnTo>
                <a:lnTo>
                  <a:pt x="36627" y="14800"/>
                </a:lnTo>
                <a:lnTo>
                  <a:pt x="36432" y="13901"/>
                </a:lnTo>
                <a:lnTo>
                  <a:pt x="36158" y="13003"/>
                </a:lnTo>
                <a:lnTo>
                  <a:pt x="35885" y="12144"/>
                </a:lnTo>
                <a:lnTo>
                  <a:pt x="35534" y="11324"/>
                </a:lnTo>
                <a:lnTo>
                  <a:pt x="35182" y="10504"/>
                </a:lnTo>
                <a:lnTo>
                  <a:pt x="34753" y="9684"/>
                </a:lnTo>
                <a:lnTo>
                  <a:pt x="34323" y="8903"/>
                </a:lnTo>
                <a:lnTo>
                  <a:pt x="33855" y="8162"/>
                </a:lnTo>
                <a:lnTo>
                  <a:pt x="33308" y="7459"/>
                </a:lnTo>
                <a:lnTo>
                  <a:pt x="32761" y="6756"/>
                </a:lnTo>
                <a:lnTo>
                  <a:pt x="32175" y="6092"/>
                </a:lnTo>
                <a:lnTo>
                  <a:pt x="31590" y="5428"/>
                </a:lnTo>
                <a:lnTo>
                  <a:pt x="30926" y="4803"/>
                </a:lnTo>
                <a:lnTo>
                  <a:pt x="30262" y="4257"/>
                </a:lnTo>
                <a:lnTo>
                  <a:pt x="29559" y="3671"/>
                </a:lnTo>
                <a:lnTo>
                  <a:pt x="28856" y="3163"/>
                </a:lnTo>
                <a:lnTo>
                  <a:pt x="28075" y="2695"/>
                </a:lnTo>
                <a:lnTo>
                  <a:pt x="27334" y="2265"/>
                </a:lnTo>
                <a:lnTo>
                  <a:pt x="26514" y="1836"/>
                </a:lnTo>
                <a:lnTo>
                  <a:pt x="25694" y="1484"/>
                </a:lnTo>
                <a:lnTo>
                  <a:pt x="24874" y="1133"/>
                </a:lnTo>
                <a:lnTo>
                  <a:pt x="24015" y="860"/>
                </a:lnTo>
                <a:lnTo>
                  <a:pt x="23116" y="586"/>
                </a:lnTo>
                <a:lnTo>
                  <a:pt x="22218" y="391"/>
                </a:lnTo>
                <a:lnTo>
                  <a:pt x="21320" y="235"/>
                </a:lnTo>
                <a:lnTo>
                  <a:pt x="20383" y="118"/>
                </a:lnTo>
                <a:lnTo>
                  <a:pt x="19446" y="40"/>
                </a:lnTo>
                <a:lnTo>
                  <a:pt x="18509" y="1"/>
                </a:lnTo>
                <a:close/>
              </a:path>
            </a:pathLst>
          </a:custGeom>
          <a:solidFill>
            <a:srgbClr val="FF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577;p13"/>
          <p:cNvGrpSpPr/>
          <p:nvPr/>
        </p:nvGrpSpPr>
        <p:grpSpPr>
          <a:xfrm>
            <a:off x="7313632" y="-125274"/>
            <a:ext cx="1051274" cy="787312"/>
            <a:chOff x="3585475" y="1537675"/>
            <a:chExt cx="649175" cy="486175"/>
          </a:xfrm>
        </p:grpSpPr>
        <p:sp>
          <p:nvSpPr>
            <p:cNvPr id="578" name="Google Shape;578;p13"/>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3"/>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3"/>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3"/>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3"/>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3"/>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3"/>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3"/>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3"/>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3"/>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3"/>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3"/>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3"/>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3"/>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3"/>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3"/>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3"/>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3"/>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3"/>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3"/>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400"/>
              <a:buFont typeface="Karla Regular"/>
              <a:buNone/>
              <a:defRPr sz="3400">
                <a:solidFill>
                  <a:schemeClr val="dk1"/>
                </a:solidFill>
                <a:latin typeface="Karla Regular"/>
                <a:ea typeface="Karla Regular"/>
                <a:cs typeface="Karla Regular"/>
                <a:sym typeface="Karla Regular"/>
              </a:defRPr>
            </a:lvl1pPr>
            <a:lvl2pPr lvl="1" rtl="0">
              <a:spcBef>
                <a:spcPts val="0"/>
              </a:spcBef>
              <a:spcAft>
                <a:spcPts val="0"/>
              </a:spcAft>
              <a:buClr>
                <a:schemeClr val="dk1"/>
              </a:buClr>
              <a:buSzPts val="3400"/>
              <a:buFont typeface="Karla Regular"/>
              <a:buNone/>
              <a:defRPr sz="3400">
                <a:solidFill>
                  <a:schemeClr val="dk1"/>
                </a:solidFill>
                <a:latin typeface="Karla Regular"/>
                <a:ea typeface="Karla Regular"/>
                <a:cs typeface="Karla Regular"/>
                <a:sym typeface="Karla Regular"/>
              </a:defRPr>
            </a:lvl2pPr>
            <a:lvl3pPr lvl="2" rtl="0">
              <a:spcBef>
                <a:spcPts val="0"/>
              </a:spcBef>
              <a:spcAft>
                <a:spcPts val="0"/>
              </a:spcAft>
              <a:buClr>
                <a:schemeClr val="dk1"/>
              </a:buClr>
              <a:buSzPts val="3400"/>
              <a:buFont typeface="Karla Regular"/>
              <a:buNone/>
              <a:defRPr sz="3400">
                <a:solidFill>
                  <a:schemeClr val="dk1"/>
                </a:solidFill>
                <a:latin typeface="Karla Regular"/>
                <a:ea typeface="Karla Regular"/>
                <a:cs typeface="Karla Regular"/>
                <a:sym typeface="Karla Regular"/>
              </a:defRPr>
            </a:lvl3pPr>
            <a:lvl4pPr lvl="3" rtl="0">
              <a:spcBef>
                <a:spcPts val="0"/>
              </a:spcBef>
              <a:spcAft>
                <a:spcPts val="0"/>
              </a:spcAft>
              <a:buClr>
                <a:schemeClr val="dk1"/>
              </a:buClr>
              <a:buSzPts val="3400"/>
              <a:buFont typeface="Karla Regular"/>
              <a:buNone/>
              <a:defRPr sz="3400">
                <a:solidFill>
                  <a:schemeClr val="dk1"/>
                </a:solidFill>
                <a:latin typeface="Karla Regular"/>
                <a:ea typeface="Karla Regular"/>
                <a:cs typeface="Karla Regular"/>
                <a:sym typeface="Karla Regular"/>
              </a:defRPr>
            </a:lvl4pPr>
            <a:lvl5pPr lvl="4" rtl="0">
              <a:spcBef>
                <a:spcPts val="0"/>
              </a:spcBef>
              <a:spcAft>
                <a:spcPts val="0"/>
              </a:spcAft>
              <a:buClr>
                <a:schemeClr val="dk1"/>
              </a:buClr>
              <a:buSzPts val="3400"/>
              <a:buFont typeface="Karla Regular"/>
              <a:buNone/>
              <a:defRPr sz="3400">
                <a:solidFill>
                  <a:schemeClr val="dk1"/>
                </a:solidFill>
                <a:latin typeface="Karla Regular"/>
                <a:ea typeface="Karla Regular"/>
                <a:cs typeface="Karla Regular"/>
                <a:sym typeface="Karla Regular"/>
              </a:defRPr>
            </a:lvl5pPr>
            <a:lvl6pPr lvl="5" rtl="0">
              <a:spcBef>
                <a:spcPts val="0"/>
              </a:spcBef>
              <a:spcAft>
                <a:spcPts val="0"/>
              </a:spcAft>
              <a:buClr>
                <a:schemeClr val="dk1"/>
              </a:buClr>
              <a:buSzPts val="3400"/>
              <a:buFont typeface="Karla Regular"/>
              <a:buNone/>
              <a:defRPr sz="3400">
                <a:solidFill>
                  <a:schemeClr val="dk1"/>
                </a:solidFill>
                <a:latin typeface="Karla Regular"/>
                <a:ea typeface="Karla Regular"/>
                <a:cs typeface="Karla Regular"/>
                <a:sym typeface="Karla Regular"/>
              </a:defRPr>
            </a:lvl6pPr>
            <a:lvl7pPr lvl="6" rtl="0">
              <a:spcBef>
                <a:spcPts val="0"/>
              </a:spcBef>
              <a:spcAft>
                <a:spcPts val="0"/>
              </a:spcAft>
              <a:buClr>
                <a:schemeClr val="dk1"/>
              </a:buClr>
              <a:buSzPts val="3400"/>
              <a:buFont typeface="Karla Regular"/>
              <a:buNone/>
              <a:defRPr sz="3400">
                <a:solidFill>
                  <a:schemeClr val="dk1"/>
                </a:solidFill>
                <a:latin typeface="Karla Regular"/>
                <a:ea typeface="Karla Regular"/>
                <a:cs typeface="Karla Regular"/>
                <a:sym typeface="Karla Regular"/>
              </a:defRPr>
            </a:lvl7pPr>
            <a:lvl8pPr lvl="7" rtl="0">
              <a:spcBef>
                <a:spcPts val="0"/>
              </a:spcBef>
              <a:spcAft>
                <a:spcPts val="0"/>
              </a:spcAft>
              <a:buClr>
                <a:schemeClr val="dk1"/>
              </a:buClr>
              <a:buSzPts val="3400"/>
              <a:buFont typeface="Karla Regular"/>
              <a:buNone/>
              <a:defRPr sz="3400">
                <a:solidFill>
                  <a:schemeClr val="dk1"/>
                </a:solidFill>
                <a:latin typeface="Karla Regular"/>
                <a:ea typeface="Karla Regular"/>
                <a:cs typeface="Karla Regular"/>
                <a:sym typeface="Karla Regular"/>
              </a:defRPr>
            </a:lvl8pPr>
            <a:lvl9pPr lvl="8" rtl="0">
              <a:spcBef>
                <a:spcPts val="0"/>
              </a:spcBef>
              <a:spcAft>
                <a:spcPts val="0"/>
              </a:spcAft>
              <a:buClr>
                <a:schemeClr val="dk1"/>
              </a:buClr>
              <a:buSzPts val="3400"/>
              <a:buFont typeface="Karla Regular"/>
              <a:buNone/>
              <a:defRPr sz="3400">
                <a:solidFill>
                  <a:schemeClr val="dk1"/>
                </a:solidFill>
                <a:latin typeface="Karla Regular"/>
                <a:ea typeface="Karla Regular"/>
                <a:cs typeface="Karla Regular"/>
                <a:sym typeface="Karla Regula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8" r:id="rId3"/>
    <p:sldLayoutId id="2147483681" r:id="rId4"/>
    <p:sldLayoutId id="2147483682" r:id="rId5"/>
    <p:sldLayoutId id="2147483683" r:id="rId6"/>
    <p:sldLayoutId id="2147483686"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0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0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7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8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8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9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9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9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04"/>
        <p:cNvGrpSpPr/>
        <p:nvPr/>
      </p:nvGrpSpPr>
      <p:grpSpPr>
        <a:xfrm>
          <a:off x="0" y="0"/>
          <a:ext cx="0" cy="0"/>
          <a:chOff x="0" y="0"/>
          <a:chExt cx="0" cy="0"/>
        </a:xfrm>
      </p:grpSpPr>
      <p:sp>
        <p:nvSpPr>
          <p:cNvPr id="2205" name="Google Shape;2205;p40"/>
          <p:cNvSpPr txBox="1">
            <a:spLocks noGrp="1"/>
          </p:cNvSpPr>
          <p:nvPr>
            <p:ph type="ctrTitle"/>
          </p:nvPr>
        </p:nvSpPr>
        <p:spPr>
          <a:xfrm>
            <a:off x="3080750" y="1003821"/>
            <a:ext cx="5781900" cy="2616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b="1" dirty="0"/>
              <a:t>UNIT  - </a:t>
            </a:r>
            <a:r>
              <a:rPr lang="en" sz="4000" b="1" dirty="0" smtClean="0"/>
              <a:t>I     </a:t>
            </a:r>
            <a:br>
              <a:rPr lang="en" sz="4000" b="1" dirty="0" smtClean="0"/>
            </a:br>
            <a:r>
              <a:rPr lang="en" sz="4000" b="1" dirty="0" smtClean="0"/>
              <a:t/>
            </a:r>
            <a:br>
              <a:rPr lang="en" sz="4000" b="1" dirty="0" smtClean="0"/>
            </a:br>
            <a:r>
              <a:rPr lang="en" sz="2400" b="1" dirty="0" smtClean="0"/>
              <a:t>TOPIC –Introduction to Algorithm  </a:t>
            </a:r>
            <a:endParaRPr sz="4000" b="1" dirty="0"/>
          </a:p>
        </p:txBody>
      </p:sp>
      <p:sp>
        <p:nvSpPr>
          <p:cNvPr id="2206" name="Google Shape;2206;p40"/>
          <p:cNvSpPr txBox="1">
            <a:spLocks noGrp="1"/>
          </p:cNvSpPr>
          <p:nvPr>
            <p:ph type="subTitle" idx="1"/>
          </p:nvPr>
        </p:nvSpPr>
        <p:spPr>
          <a:xfrm>
            <a:off x="3080750" y="3610150"/>
            <a:ext cx="2941678" cy="47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smtClean="0"/>
              <a:t>SUBJECT- DAA</a:t>
            </a:r>
            <a:endParaRPr sz="1800" dirty="0"/>
          </a:p>
        </p:txBody>
      </p:sp>
      <p:pic>
        <p:nvPicPr>
          <p:cNvPr id="2207" name="Google Shape;2207;p40"/>
          <p:cNvPicPr preferRelativeResize="0"/>
          <p:nvPr/>
        </p:nvPicPr>
        <p:blipFill>
          <a:blip r:embed="rId3"/>
          <a:srcRect l="30764" r="30764"/>
          <a:stretch/>
        </p:blipFill>
        <p:spPr>
          <a:xfrm>
            <a:off x="-51956" y="70066"/>
            <a:ext cx="2638350" cy="5143500"/>
          </a:xfrm>
          <a:prstGeom prst="rect">
            <a:avLst/>
          </a:prstGeom>
          <a:noFill/>
          <a:ln>
            <a:noFill/>
          </a:ln>
        </p:spPr>
      </p:pic>
      <p:sp>
        <p:nvSpPr>
          <p:cNvPr id="2208" name="Google Shape;2208;p40"/>
          <p:cNvSpPr/>
          <p:nvPr/>
        </p:nvSpPr>
        <p:spPr>
          <a:xfrm flipH="1">
            <a:off x="721125" y="4336700"/>
            <a:ext cx="2785365" cy="2785308"/>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9" name="Google Shape;2209;p40"/>
          <p:cNvGrpSpPr/>
          <p:nvPr/>
        </p:nvGrpSpPr>
        <p:grpSpPr>
          <a:xfrm flipH="1">
            <a:off x="-352355" y="3454401"/>
            <a:ext cx="1051274" cy="787312"/>
            <a:chOff x="3585475" y="1537675"/>
            <a:chExt cx="649175" cy="486175"/>
          </a:xfrm>
        </p:grpSpPr>
        <p:sp>
          <p:nvSpPr>
            <p:cNvPr id="2210" name="Google Shape;2210;p40"/>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0"/>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0"/>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0"/>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0"/>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0"/>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0"/>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0"/>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0"/>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0"/>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0"/>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0"/>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0"/>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0"/>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0"/>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0"/>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0"/>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0"/>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0"/>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0"/>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0" name="Google Shape;2230;p40"/>
          <p:cNvGrpSpPr/>
          <p:nvPr/>
        </p:nvGrpSpPr>
        <p:grpSpPr>
          <a:xfrm flipH="1">
            <a:off x="2210779" y="313057"/>
            <a:ext cx="656180" cy="633875"/>
            <a:chOff x="2556550" y="3309450"/>
            <a:chExt cx="545725" cy="527175"/>
          </a:xfrm>
        </p:grpSpPr>
        <p:sp>
          <p:nvSpPr>
            <p:cNvPr id="2231" name="Google Shape;2231;p40"/>
            <p:cNvSpPr/>
            <p:nvPr/>
          </p:nvSpPr>
          <p:spPr>
            <a:xfrm>
              <a:off x="2556550" y="3440250"/>
              <a:ext cx="396375" cy="396375"/>
            </a:xfrm>
            <a:custGeom>
              <a:avLst/>
              <a:gdLst/>
              <a:ahLst/>
              <a:cxnLst/>
              <a:rect l="l" t="t" r="r" b="b"/>
              <a:pathLst>
                <a:path w="15855" h="15855" extrusionOk="0">
                  <a:moveTo>
                    <a:pt x="1" y="1"/>
                  </a:moveTo>
                  <a:lnTo>
                    <a:pt x="1" y="15854"/>
                  </a:lnTo>
                  <a:lnTo>
                    <a:pt x="15854" y="15854"/>
                  </a:lnTo>
                  <a:lnTo>
                    <a:pt x="1585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0"/>
            <p:cNvSpPr/>
            <p:nvPr/>
          </p:nvSpPr>
          <p:spPr>
            <a:xfrm>
              <a:off x="2704950" y="3309450"/>
              <a:ext cx="397325" cy="396350"/>
            </a:xfrm>
            <a:custGeom>
              <a:avLst/>
              <a:gdLst/>
              <a:ahLst/>
              <a:cxnLst/>
              <a:rect l="l" t="t" r="r" b="b"/>
              <a:pathLst>
                <a:path w="15893" h="15854" fill="none" extrusionOk="0">
                  <a:moveTo>
                    <a:pt x="15893" y="15854"/>
                  </a:moveTo>
                  <a:lnTo>
                    <a:pt x="0" y="15854"/>
                  </a:lnTo>
                  <a:lnTo>
                    <a:pt x="0" y="0"/>
                  </a:lnTo>
                  <a:lnTo>
                    <a:pt x="15893" y="0"/>
                  </a:lnTo>
                  <a:lnTo>
                    <a:pt x="15893" y="15854"/>
                  </a:lnTo>
                  <a:close/>
                </a:path>
              </a:pathLst>
            </a:custGeom>
            <a:noFill/>
            <a:ln w="1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3" name="Google Shape;2233;p40"/>
          <p:cNvSpPr/>
          <p:nvPr/>
        </p:nvSpPr>
        <p:spPr>
          <a:xfrm>
            <a:off x="6894786" y="369925"/>
            <a:ext cx="2248960" cy="475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a:solidFill>
                  <a:schemeClr val="accent4"/>
                </a:solidFill>
                <a:latin typeface="Karla Regular"/>
                <a:ea typeface="Karla Regular"/>
                <a:cs typeface="Karla Regular"/>
                <a:sym typeface="Karla Regular"/>
              </a:rPr>
              <a:t>  </a:t>
            </a:r>
            <a:r>
              <a:rPr lang="en" sz="1800" b="1" dirty="0" smtClean="0">
                <a:solidFill>
                  <a:schemeClr val="accent4"/>
                </a:solidFill>
                <a:latin typeface="Karla Regular"/>
                <a:ea typeface="Karla Regular"/>
                <a:cs typeface="Karla Regular"/>
                <a:sym typeface="Karla Regular"/>
              </a:rPr>
              <a:t>BRANCH - CSE  SEMESTER – 6th</a:t>
            </a:r>
            <a:endParaRPr sz="100" b="1" dirty="0"/>
          </a:p>
        </p:txBody>
      </p:sp>
      <p:pic>
        <p:nvPicPr>
          <p:cNvPr id="3" name="Picture 2">
            <a:extLst>
              <a:ext uri="{FF2B5EF4-FFF2-40B4-BE49-F238E27FC236}">
                <a16:creationId xmlns:a16="http://schemas.microsoft.com/office/drawing/2014/main" xmlns="" id="{E0535FFE-6F7C-4025-95EA-1FA6DFE35E23}"/>
              </a:ext>
            </a:extLst>
          </p:cNvPr>
          <p:cNvPicPr>
            <a:picLocks noChangeAspect="1"/>
          </p:cNvPicPr>
          <p:nvPr/>
        </p:nvPicPr>
        <p:blipFill>
          <a:blip r:embed="rId4"/>
          <a:stretch>
            <a:fillRect/>
          </a:stretch>
        </p:blipFill>
        <p:spPr>
          <a:xfrm>
            <a:off x="7600696" y="3922692"/>
            <a:ext cx="1543050" cy="125569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1101340"/>
            <a:ext cx="8665739" cy="601336"/>
          </a:xfrm>
          <a:prstGeom prst="rect">
            <a:avLst/>
          </a:prstGeom>
        </p:spPr>
        <p:txBody>
          <a:bodyPr spcFirstLastPara="1" wrap="square" lIns="91425" tIns="91425" rIns="91425" bIns="91425" anchor="b" anchorCtr="0">
            <a:noAutofit/>
          </a:bodyPr>
          <a:lstStyle/>
          <a:p>
            <a:r>
              <a:rPr lang="en-US" sz="3200" b="1" dirty="0" smtClean="0"/>
              <a:t>Time Complexity</a:t>
            </a:r>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719999" y="1629103"/>
            <a:ext cx="7688277" cy="3514397"/>
          </a:xfrm>
        </p:spPr>
        <p:txBody>
          <a:bodyPr/>
          <a:lstStyle/>
          <a:p>
            <a:r>
              <a:rPr lang="en-US" dirty="0" smtClean="0"/>
              <a:t>		Time complexity of an algorithm represents the amount of time required by the algorithm to run to completion. Time requirements can be defined as a numerical function T(n), where T(n) can be measured as the number of steps, provided each step consumes constant time.</a:t>
            </a:r>
          </a:p>
          <a:p>
            <a:r>
              <a:rPr lang="en-US" dirty="0" smtClean="0"/>
              <a:t>		</a:t>
            </a:r>
          </a:p>
          <a:p>
            <a:endParaRPr lang="en-US" dirty="0" smtClean="0"/>
          </a:p>
          <a:p>
            <a:r>
              <a:rPr lang="en-US" dirty="0" smtClean="0"/>
              <a:t>		For example, addition of two n-bit integers takes </a:t>
            </a:r>
            <a:r>
              <a:rPr lang="en-US" b="1" dirty="0" smtClean="0"/>
              <a:t>n</a:t>
            </a:r>
            <a:r>
              <a:rPr lang="en-US" dirty="0" smtClean="0"/>
              <a:t> steps. Consequently, the total computational time is T(n) = c ∗ n, where c is the time taken for the addition of two bits. Here, we observe that T(n) grows linearly as the input size increases.</a:t>
            </a:r>
          </a:p>
          <a:p>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1006746"/>
            <a:ext cx="8665739" cy="601336"/>
          </a:xfrm>
          <a:prstGeom prst="rect">
            <a:avLst/>
          </a:prstGeom>
        </p:spPr>
        <p:txBody>
          <a:bodyPr spcFirstLastPara="1" wrap="square" lIns="91425" tIns="91425" rIns="91425" bIns="91425" anchor="b" anchorCtr="0">
            <a:noAutofit/>
          </a:bodyPr>
          <a:lstStyle/>
          <a:p>
            <a:pPr algn="just"/>
            <a:r>
              <a:rPr lang="en-US" sz="2400" b="1" dirty="0" smtClean="0"/>
              <a:t>Performance </a:t>
            </a:r>
            <a:r>
              <a:rPr lang="en-US" sz="2400" b="1" dirty="0" smtClean="0"/>
              <a:t>Ratios</a:t>
            </a:r>
            <a:endParaRPr lang="en-US" sz="2400" b="1" dirty="0"/>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672662" y="1744717"/>
            <a:ext cx="8145518" cy="3272659"/>
          </a:xfrm>
        </p:spPr>
        <p:txBody>
          <a:bodyPr/>
          <a:lstStyle/>
          <a:p>
            <a:r>
              <a:rPr lang="en-US" dirty="0" smtClean="0"/>
              <a:t>		Suppose </a:t>
            </a:r>
            <a:r>
              <a:rPr lang="en-US" dirty="0" smtClean="0"/>
              <a:t>we work on an optimization problem where every solution carries a cost. An Approximate Algorithm returns a legal solution, but the cost of that legal solution may not be optimal.</a:t>
            </a:r>
          </a:p>
          <a:p>
            <a:r>
              <a:rPr lang="en-US" dirty="0" smtClean="0"/>
              <a:t>     </a:t>
            </a:r>
            <a:endParaRPr lang="en-US" dirty="0" smtClean="0"/>
          </a:p>
          <a:p>
            <a:r>
              <a:rPr lang="en-US" dirty="0" smtClean="0"/>
              <a:t>	</a:t>
            </a:r>
            <a:r>
              <a:rPr lang="en-US" dirty="0" smtClean="0"/>
              <a:t>	 </a:t>
            </a:r>
            <a:r>
              <a:rPr lang="en-US" dirty="0" smtClean="0"/>
              <a:t>For Example, suppose we are considering for a </a:t>
            </a:r>
            <a:r>
              <a:rPr lang="en-US" b="1" dirty="0" smtClean="0"/>
              <a:t>minimum size vertex-cover (VC)</a:t>
            </a:r>
            <a:r>
              <a:rPr lang="en-US" dirty="0" smtClean="0"/>
              <a:t>. An approximate algorithm returns a VC for us, but the size (cost) may not be minimized.</a:t>
            </a:r>
          </a:p>
          <a:p>
            <a:r>
              <a:rPr lang="en-US" dirty="0" smtClean="0"/>
              <a:t>      </a:t>
            </a:r>
            <a:endParaRPr lang="en-US" dirty="0" smtClean="0"/>
          </a:p>
          <a:p>
            <a:r>
              <a:rPr lang="en-US" dirty="0" smtClean="0"/>
              <a:t>	</a:t>
            </a:r>
            <a:r>
              <a:rPr lang="en-US" dirty="0" smtClean="0"/>
              <a:t>	Another </a:t>
            </a:r>
            <a:r>
              <a:rPr lang="en-US" dirty="0" smtClean="0"/>
              <a:t>Example is we are considering for a </a:t>
            </a:r>
            <a:r>
              <a:rPr lang="en-US" b="1" dirty="0" smtClean="0"/>
              <a:t>maximum size Independent set (IS)</a:t>
            </a:r>
            <a:r>
              <a:rPr lang="en-US" dirty="0" smtClean="0"/>
              <a:t>. An approximate Algorithm returns an IS for us, but the size (cost) may not be maximum. Let C be the cost of the solution returned by an approximate algorithm, and C* is the cost of the optimal solution.</a:t>
            </a:r>
          </a:p>
          <a:p>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1311547"/>
            <a:ext cx="8665739" cy="601336"/>
          </a:xfrm>
          <a:prstGeom prst="rect">
            <a:avLst/>
          </a:prstGeom>
        </p:spPr>
        <p:txBody>
          <a:bodyPr spcFirstLastPara="1" wrap="square" lIns="91425" tIns="91425" rIns="91425" bIns="91425" anchor="b" anchorCtr="0">
            <a:noAutofit/>
          </a:bodyPr>
          <a:lstStyle/>
          <a:p>
            <a:pPr algn="just"/>
            <a:r>
              <a:rPr lang="en-US" sz="2400" b="1" dirty="0" smtClean="0"/>
              <a:t>Vertex </a:t>
            </a:r>
            <a:r>
              <a:rPr lang="en-US" sz="2400" b="1" dirty="0" smtClean="0"/>
              <a:t>Cover</a:t>
            </a:r>
            <a:endParaRPr lang="en-US" sz="2400" b="1" dirty="0"/>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672662" y="2017986"/>
            <a:ext cx="8145518" cy="2999390"/>
          </a:xfrm>
        </p:spPr>
        <p:txBody>
          <a:bodyPr/>
          <a:lstStyle/>
          <a:p>
            <a:r>
              <a:rPr lang="en-US" dirty="0" smtClean="0"/>
              <a:t>		A </a:t>
            </a:r>
            <a:r>
              <a:rPr lang="en-US" dirty="0" smtClean="0"/>
              <a:t>Vertex Cover of a graph G is a set of vertices such that each edge in G is incident to at least one of these vertices.</a:t>
            </a:r>
          </a:p>
          <a:p>
            <a:endParaRPr lang="en-US" dirty="0" smtClean="0"/>
          </a:p>
          <a:p>
            <a:r>
              <a:rPr lang="en-US" dirty="0" smtClean="0"/>
              <a:t>	</a:t>
            </a:r>
            <a:r>
              <a:rPr lang="en-US" dirty="0" smtClean="0"/>
              <a:t>	The </a:t>
            </a:r>
            <a:r>
              <a:rPr lang="en-US" dirty="0" smtClean="0"/>
              <a:t>decision vertex-cover problem was proven NPC. Now, we want to solve the optimal version of the vertex cover problem, i.e., we want to find a minimum size vertex cover of a given graph. We call such vertex cover an optimal vertex cover C*.</a:t>
            </a:r>
          </a:p>
          <a:p>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pic>
        <p:nvPicPr>
          <p:cNvPr id="63" name="Picture 62" descr="vertex-cover.png"/>
          <p:cNvPicPr>
            <a:picLocks noChangeAspect="1"/>
          </p:cNvPicPr>
          <p:nvPr/>
        </p:nvPicPr>
        <p:blipFill>
          <a:blip r:embed="rId4"/>
          <a:stretch>
            <a:fillRect/>
          </a:stretch>
        </p:blipFill>
        <p:spPr>
          <a:xfrm>
            <a:off x="1283690" y="1615030"/>
            <a:ext cx="7303261" cy="2893907"/>
          </a:xfrm>
          <a:prstGeom prst="rect">
            <a:avLst/>
          </a:prstGeom>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672662" y="4561490"/>
            <a:ext cx="8145518" cy="455886"/>
          </a:xfrm>
        </p:spPr>
        <p:txBody>
          <a:bodyPr/>
          <a:lstStyle/>
          <a:p>
            <a:r>
              <a:rPr lang="en-US" dirty="0" smtClean="0"/>
              <a:t>VC = {b, c, d, e, f, g}</a:t>
            </a:r>
            <a:endParaRPr lang="en-US" dirty="0"/>
          </a:p>
        </p:txBody>
      </p:sp>
      <p:pic>
        <p:nvPicPr>
          <p:cNvPr id="63" name="Picture 62" descr="vertex-cover2.png"/>
          <p:cNvPicPr>
            <a:picLocks noChangeAspect="1"/>
          </p:cNvPicPr>
          <p:nvPr/>
        </p:nvPicPr>
        <p:blipFill>
          <a:blip r:embed="rId4"/>
          <a:stretch>
            <a:fillRect/>
          </a:stretch>
        </p:blipFill>
        <p:spPr>
          <a:xfrm>
            <a:off x="1008992" y="1276142"/>
            <a:ext cx="7241628" cy="3243306"/>
          </a:xfrm>
          <a:prstGeom prst="rect">
            <a:avLst/>
          </a:prstGeo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1080319"/>
            <a:ext cx="8665739" cy="601336"/>
          </a:xfrm>
          <a:prstGeom prst="rect">
            <a:avLst/>
          </a:prstGeom>
        </p:spPr>
        <p:txBody>
          <a:bodyPr spcFirstLastPara="1" wrap="square" lIns="91425" tIns="91425" rIns="91425" bIns="91425" anchor="b" anchorCtr="0">
            <a:noAutofit/>
          </a:bodyPr>
          <a:lstStyle/>
          <a:p>
            <a:pPr algn="just"/>
            <a:r>
              <a:rPr lang="en-US" sz="2400" b="1" dirty="0" smtClean="0"/>
              <a:t>Traveling-salesman </a:t>
            </a:r>
            <a:r>
              <a:rPr lang="en-US" sz="2400" b="1" dirty="0" smtClean="0"/>
              <a:t>Problem</a:t>
            </a:r>
            <a:endParaRPr lang="en-US" sz="2400" b="1" dirty="0"/>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672662" y="1828800"/>
            <a:ext cx="8145518" cy="3188576"/>
          </a:xfrm>
        </p:spPr>
        <p:txBody>
          <a:bodyPr/>
          <a:lstStyle/>
          <a:p>
            <a:r>
              <a:rPr lang="en-US" dirty="0" smtClean="0"/>
              <a:t>		In </a:t>
            </a:r>
            <a:r>
              <a:rPr lang="en-US" dirty="0" smtClean="0"/>
              <a:t>the traveling salesman Problem, a salesman must visits n cities. We can say that salesman wishes to make a tour or Hamiltonian cycle, visiting each city exactly once and finishing at the city he starts from. There is a non-negative cost c (</a:t>
            </a:r>
            <a:r>
              <a:rPr lang="en-US" dirty="0" err="1" smtClean="0"/>
              <a:t>i</a:t>
            </a:r>
            <a:r>
              <a:rPr lang="en-US" dirty="0" smtClean="0"/>
              <a:t>, j) to travel from the city </a:t>
            </a:r>
            <a:r>
              <a:rPr lang="en-US" dirty="0" err="1" smtClean="0"/>
              <a:t>i</a:t>
            </a:r>
            <a:r>
              <a:rPr lang="en-US" dirty="0" smtClean="0"/>
              <a:t> to city j. The goal is to find a tour of minimum cost. We assume that every two cities are connected. Such problems are called Traveling-salesman problem (TSP).</a:t>
            </a:r>
          </a:p>
          <a:p>
            <a:r>
              <a:rPr lang="en-US" dirty="0" smtClean="0"/>
              <a:t>		</a:t>
            </a:r>
          </a:p>
          <a:p>
            <a:r>
              <a:rPr lang="en-US" dirty="0" smtClean="0"/>
              <a:t>	</a:t>
            </a:r>
            <a:r>
              <a:rPr lang="en-US" dirty="0" smtClean="0"/>
              <a:t>	We </a:t>
            </a:r>
            <a:r>
              <a:rPr lang="en-US" dirty="0" smtClean="0"/>
              <a:t>can model the cities as a complete graph of n vertices, where each vertex represents a city.</a:t>
            </a:r>
          </a:p>
          <a:p>
            <a:endParaRPr lang="en-US" dirty="0" smtClean="0"/>
          </a:p>
          <a:p>
            <a:r>
              <a:rPr lang="en-US" dirty="0" smtClean="0"/>
              <a:t>	</a:t>
            </a:r>
            <a:r>
              <a:rPr lang="en-US" dirty="0" smtClean="0"/>
              <a:t>	It </a:t>
            </a:r>
            <a:r>
              <a:rPr lang="en-US" dirty="0" smtClean="0"/>
              <a:t>can be shown that TSP is NPC.</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1017256"/>
            <a:ext cx="8665739" cy="601336"/>
          </a:xfrm>
          <a:prstGeom prst="rect">
            <a:avLst/>
          </a:prstGeom>
        </p:spPr>
        <p:txBody>
          <a:bodyPr spcFirstLastPara="1" wrap="square" lIns="91425" tIns="91425" rIns="91425" bIns="91425" anchor="b" anchorCtr="0">
            <a:noAutofit/>
          </a:bodyPr>
          <a:lstStyle/>
          <a:p>
            <a:pPr algn="just"/>
            <a:r>
              <a:rPr lang="en-US" sz="3200" b="1" dirty="0" smtClean="0"/>
              <a:t>Asymptotic Analysis</a:t>
            </a:r>
            <a:endParaRPr lang="en-US" sz="3200" b="1" dirty="0"/>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719999" y="1629103"/>
            <a:ext cx="7688277" cy="3514397"/>
          </a:xfrm>
        </p:spPr>
        <p:txBody>
          <a:bodyPr/>
          <a:lstStyle/>
          <a:p>
            <a:r>
              <a:rPr lang="en-US" sz="1400" dirty="0" smtClean="0"/>
              <a:t>		Asymptotic analysis of an algorithm refers to defining the mathematical </a:t>
            </a:r>
            <a:r>
              <a:rPr lang="en-US" sz="1400" dirty="0" err="1" smtClean="0"/>
              <a:t>boundation</a:t>
            </a:r>
            <a:r>
              <a:rPr lang="en-US" sz="1400" dirty="0" smtClean="0"/>
              <a:t>/framing of its run-time performance. Using asymptotic analysis, we can very well conclude the best case, average case, and worst case scenario of an algorithm.</a:t>
            </a:r>
          </a:p>
          <a:p>
            <a:r>
              <a:rPr lang="en-US" sz="1400" dirty="0" smtClean="0"/>
              <a:t>		</a:t>
            </a:r>
          </a:p>
          <a:p>
            <a:r>
              <a:rPr lang="en-US" sz="1400" dirty="0" smtClean="0"/>
              <a:t>		Asymptotic analysis is input bound i.e., if there's no input to the algorithm, it is concluded to work in a constant time. Other than the "input" all other factors are considered constant.</a:t>
            </a:r>
          </a:p>
          <a:p>
            <a:r>
              <a:rPr lang="en-US" sz="1400" dirty="0" smtClean="0"/>
              <a:t>		</a:t>
            </a:r>
          </a:p>
          <a:p>
            <a:r>
              <a:rPr lang="en-US" sz="1400" dirty="0" smtClean="0"/>
              <a:t>		Asymptotic analysis refers to computing the running time of any operation in mathematical units of computation. For example, the running time of one operation is computed as </a:t>
            </a:r>
            <a:r>
              <a:rPr lang="en-US" sz="1400" i="1" dirty="0" smtClean="0"/>
              <a:t>f</a:t>
            </a:r>
            <a:r>
              <a:rPr lang="en-US" sz="1400" dirty="0" smtClean="0"/>
              <a:t>(n) and may be for another operation it is computed as </a:t>
            </a:r>
            <a:r>
              <a:rPr lang="en-US" sz="1400" i="1" dirty="0" smtClean="0"/>
              <a:t>g</a:t>
            </a:r>
            <a:r>
              <a:rPr lang="en-US" sz="1400" dirty="0" smtClean="0"/>
              <a:t>(n</a:t>
            </a:r>
            <a:r>
              <a:rPr lang="en-US" sz="1400" baseline="30000" dirty="0" smtClean="0"/>
              <a:t>2</a:t>
            </a:r>
            <a:r>
              <a:rPr lang="en-US" sz="1400" dirty="0" smtClean="0"/>
              <a:t>). This means the first operation running time will increase linearly with the increase in </a:t>
            </a:r>
            <a:r>
              <a:rPr lang="en-US" sz="1400" b="1" dirty="0" smtClean="0"/>
              <a:t>n</a:t>
            </a:r>
            <a:r>
              <a:rPr lang="en-US" sz="1400" dirty="0" smtClean="0"/>
              <a:t> and the running time of the second operation will increase exponentially when </a:t>
            </a:r>
            <a:r>
              <a:rPr lang="en-US" sz="1400" b="1" dirty="0" smtClean="0"/>
              <a:t>n</a:t>
            </a:r>
            <a:r>
              <a:rPr lang="en-US" sz="1400" dirty="0" smtClean="0"/>
              <a:t> increases. Similarly, the running time of both operations will be nearly the same if </a:t>
            </a:r>
            <a:r>
              <a:rPr lang="en-US" sz="1400" b="1" dirty="0" smtClean="0"/>
              <a:t>n</a:t>
            </a:r>
            <a:r>
              <a:rPr lang="en-US" sz="1400" dirty="0" smtClean="0"/>
              <a:t> is significantly small.</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719999" y="1629103"/>
            <a:ext cx="7688277" cy="3514397"/>
          </a:xfrm>
        </p:spPr>
        <p:txBody>
          <a:bodyPr/>
          <a:lstStyle/>
          <a:p>
            <a:endParaRPr lang="en-US" dirty="0" smtClean="0"/>
          </a:p>
          <a:p>
            <a:endParaRPr lang="en-US" dirty="0" smtClean="0"/>
          </a:p>
          <a:p>
            <a:r>
              <a:rPr lang="en-US" dirty="0" smtClean="0"/>
              <a:t>Usually, the time required by an algorithm falls under three types −</a:t>
            </a:r>
          </a:p>
          <a:p>
            <a:endParaRPr lang="en-US" b="1" dirty="0" smtClean="0"/>
          </a:p>
          <a:p>
            <a:r>
              <a:rPr lang="en-US" b="1" dirty="0" smtClean="0"/>
              <a:t>	Best Case</a:t>
            </a:r>
            <a:r>
              <a:rPr lang="en-US" dirty="0" smtClean="0"/>
              <a:t> − Minimum time required for program execution.</a:t>
            </a:r>
          </a:p>
          <a:p>
            <a:endParaRPr lang="en-US" b="1" dirty="0" smtClean="0"/>
          </a:p>
          <a:p>
            <a:r>
              <a:rPr lang="en-US" b="1" dirty="0" smtClean="0"/>
              <a:t>	Average Case</a:t>
            </a:r>
            <a:r>
              <a:rPr lang="en-US" dirty="0" smtClean="0"/>
              <a:t> − Average time required for program execution.</a:t>
            </a:r>
          </a:p>
          <a:p>
            <a:endParaRPr lang="en-US" b="1" dirty="0" smtClean="0"/>
          </a:p>
          <a:p>
            <a:r>
              <a:rPr lang="en-US" b="1" dirty="0" smtClean="0"/>
              <a:t>	Worst Case</a:t>
            </a:r>
            <a:r>
              <a:rPr lang="en-US" dirty="0" smtClean="0"/>
              <a:t> − Maximum time required for program execution.</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1174912"/>
            <a:ext cx="8665739" cy="601336"/>
          </a:xfrm>
          <a:prstGeom prst="rect">
            <a:avLst/>
          </a:prstGeom>
        </p:spPr>
        <p:txBody>
          <a:bodyPr spcFirstLastPara="1" wrap="square" lIns="91425" tIns="91425" rIns="91425" bIns="91425" anchor="b" anchorCtr="0">
            <a:noAutofit/>
          </a:bodyPr>
          <a:lstStyle/>
          <a:p>
            <a:r>
              <a:rPr lang="en-US" sz="3200" b="1" dirty="0" smtClean="0"/>
              <a:t>Asymptotic Notations</a:t>
            </a:r>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719999" y="1629103"/>
            <a:ext cx="7688277" cy="3514397"/>
          </a:xfrm>
        </p:spPr>
        <p:txBody>
          <a:bodyPr/>
          <a:lstStyle/>
          <a:p>
            <a:endParaRPr lang="en-US" dirty="0" smtClean="0"/>
          </a:p>
          <a:p>
            <a:endParaRPr lang="en-US" dirty="0" smtClean="0"/>
          </a:p>
          <a:p>
            <a:r>
              <a:rPr lang="en-US" dirty="0" smtClean="0"/>
              <a:t>		Following are the commonly used asymptotic notations to calculate the running time complexity of an algorithm.</a:t>
            </a:r>
          </a:p>
          <a:p>
            <a:r>
              <a:rPr lang="en-US" dirty="0" smtClean="0"/>
              <a:t>	</a:t>
            </a:r>
          </a:p>
          <a:p>
            <a:r>
              <a:rPr lang="en-US" dirty="0" smtClean="0"/>
              <a:t>		Ο Notation</a:t>
            </a:r>
          </a:p>
          <a:p>
            <a:endParaRPr lang="en-US" dirty="0" smtClean="0"/>
          </a:p>
          <a:p>
            <a:r>
              <a:rPr lang="en-US" dirty="0" smtClean="0"/>
              <a:t>		Ω Notation</a:t>
            </a:r>
          </a:p>
          <a:p>
            <a:endParaRPr lang="en-US" dirty="0" smtClean="0"/>
          </a:p>
          <a:p>
            <a:r>
              <a:rPr lang="en-US" dirty="0" smtClean="0"/>
              <a:t>		θ Notation</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1090830"/>
            <a:ext cx="8665739" cy="601336"/>
          </a:xfrm>
          <a:prstGeom prst="rect">
            <a:avLst/>
          </a:prstGeom>
        </p:spPr>
        <p:txBody>
          <a:bodyPr spcFirstLastPara="1" wrap="square" lIns="91425" tIns="91425" rIns="91425" bIns="91425" anchor="b" anchorCtr="0">
            <a:noAutofit/>
          </a:bodyPr>
          <a:lstStyle/>
          <a:p>
            <a:pPr algn="just"/>
            <a:r>
              <a:rPr lang="en-US" sz="3200" b="1" dirty="0" smtClean="0"/>
              <a:t>Big Oh Notation, Ο</a:t>
            </a:r>
            <a:endParaRPr lang="en-US" sz="3200" b="1" dirty="0"/>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719999" y="1629103"/>
            <a:ext cx="7688277" cy="3514397"/>
          </a:xfrm>
        </p:spPr>
        <p:txBody>
          <a:bodyPr/>
          <a:lstStyle/>
          <a:p>
            <a:r>
              <a:rPr lang="en-US" dirty="0" smtClean="0"/>
              <a:t>		The notation Ο(n) is the formal way to express the upper bound of an algorithm's running time. It measures the worst case time complexity or the longest amount of time an algorithm can possibly take to complete.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For example, for a function </a:t>
            </a:r>
            <a:r>
              <a:rPr lang="en-US" b="1" i="1" dirty="0" smtClean="0"/>
              <a:t>f</a:t>
            </a:r>
            <a:r>
              <a:rPr lang="en-US" b="1" dirty="0" smtClean="0"/>
              <a:t>(n)</a:t>
            </a:r>
            <a:endParaRPr lang="en-US" dirty="0" smtClean="0"/>
          </a:p>
          <a:p>
            <a:r>
              <a:rPr lang="en-US" dirty="0" smtClean="0"/>
              <a:t>Ο(</a:t>
            </a:r>
            <a:r>
              <a:rPr lang="en-US" i="1" dirty="0" smtClean="0"/>
              <a:t>f</a:t>
            </a:r>
            <a:r>
              <a:rPr lang="en-US" dirty="0" smtClean="0"/>
              <a:t>(n)) = { </a:t>
            </a:r>
            <a:r>
              <a:rPr lang="en-US" i="1" dirty="0" smtClean="0"/>
              <a:t>g</a:t>
            </a:r>
            <a:r>
              <a:rPr lang="en-US" dirty="0" smtClean="0"/>
              <a:t>(n) : there exists c &gt; 0 and n</a:t>
            </a:r>
            <a:r>
              <a:rPr lang="en-US" baseline="-25000" dirty="0" smtClean="0"/>
              <a:t>0</a:t>
            </a:r>
            <a:r>
              <a:rPr lang="en-US" dirty="0" smtClean="0"/>
              <a:t> such that </a:t>
            </a:r>
            <a:r>
              <a:rPr lang="en-US" i="1" dirty="0" smtClean="0"/>
              <a:t>f</a:t>
            </a:r>
            <a:r>
              <a:rPr lang="en-US" dirty="0" smtClean="0"/>
              <a:t>(n) ≤ </a:t>
            </a:r>
            <a:r>
              <a:rPr lang="en-US" dirty="0" err="1" smtClean="0"/>
              <a:t>c.</a:t>
            </a:r>
            <a:r>
              <a:rPr lang="en-US" i="1" dirty="0" err="1" smtClean="0"/>
              <a:t>g</a:t>
            </a:r>
            <a:r>
              <a:rPr lang="en-US" dirty="0" smtClean="0"/>
              <a:t>(n) for all n &gt; n</a:t>
            </a:r>
            <a:r>
              <a:rPr lang="en-US" baseline="-25000" dirty="0" smtClean="0"/>
              <a:t>0</a:t>
            </a:r>
            <a:r>
              <a:rPr lang="en-US" dirty="0" smtClean="0"/>
              <a:t>. }</a:t>
            </a:r>
            <a:endParaRPr lang="en-US" dirty="0"/>
          </a:p>
        </p:txBody>
      </p:sp>
      <p:pic>
        <p:nvPicPr>
          <p:cNvPr id="63" name="Picture 62" descr="big_o_notation.jpg"/>
          <p:cNvPicPr>
            <a:picLocks noChangeAspect="1"/>
          </p:cNvPicPr>
          <p:nvPr/>
        </p:nvPicPr>
        <p:blipFill>
          <a:blip r:embed="rId4"/>
          <a:stretch>
            <a:fillRect/>
          </a:stretch>
        </p:blipFill>
        <p:spPr>
          <a:xfrm>
            <a:off x="3079531" y="2495713"/>
            <a:ext cx="2511972" cy="160332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1174912"/>
            <a:ext cx="8665739" cy="412150"/>
          </a:xfrm>
          <a:prstGeom prst="rect">
            <a:avLst/>
          </a:prstGeom>
        </p:spPr>
        <p:txBody>
          <a:bodyPr spcFirstLastPara="1" wrap="square" lIns="91425" tIns="91425" rIns="91425" bIns="91425" anchor="b" anchorCtr="0">
            <a:noAutofit/>
          </a:bodyPr>
          <a:lstStyle/>
          <a:p>
            <a:r>
              <a:rPr lang="en-US" sz="2800" b="1" dirty="0" smtClean="0"/>
              <a:t>Omega Notation, Ω</a:t>
            </a:r>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719999" y="1534511"/>
            <a:ext cx="7688277" cy="3608990"/>
          </a:xfrm>
        </p:spPr>
        <p:txBody>
          <a:bodyPr/>
          <a:lstStyle/>
          <a:p>
            <a:r>
              <a:rPr lang="en-US" dirty="0" smtClean="0"/>
              <a:t>		The notation Ω(n) is the formal way to express the lower bound of an algorithm's running time. It measures the best case time complexity or the best amount of time an algorithm can possibly take to complete.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For example, for a function </a:t>
            </a:r>
            <a:r>
              <a:rPr lang="en-US" b="1" i="1" dirty="0" smtClean="0"/>
              <a:t>f</a:t>
            </a:r>
            <a:r>
              <a:rPr lang="en-US" b="1" dirty="0" smtClean="0"/>
              <a:t>(n)</a:t>
            </a:r>
            <a:endParaRPr lang="en-US" dirty="0" smtClean="0"/>
          </a:p>
          <a:p>
            <a:r>
              <a:rPr lang="en-US" dirty="0" smtClean="0"/>
              <a:t>Ω(</a:t>
            </a:r>
            <a:r>
              <a:rPr lang="en-US" i="1" dirty="0" smtClean="0"/>
              <a:t>f</a:t>
            </a:r>
            <a:r>
              <a:rPr lang="en-US" dirty="0" smtClean="0"/>
              <a:t>(n)) ≥ { </a:t>
            </a:r>
            <a:r>
              <a:rPr lang="en-US" i="1" dirty="0" smtClean="0"/>
              <a:t>g</a:t>
            </a:r>
            <a:r>
              <a:rPr lang="en-US" dirty="0" smtClean="0"/>
              <a:t>(n) : there exists c &gt; 0 and n</a:t>
            </a:r>
            <a:r>
              <a:rPr lang="en-US" baseline="-25000" dirty="0" smtClean="0"/>
              <a:t>0</a:t>
            </a:r>
            <a:r>
              <a:rPr lang="en-US" dirty="0" smtClean="0"/>
              <a:t> such that </a:t>
            </a:r>
            <a:r>
              <a:rPr lang="en-US" i="1" dirty="0" smtClean="0"/>
              <a:t>g</a:t>
            </a:r>
            <a:r>
              <a:rPr lang="en-US" dirty="0" smtClean="0"/>
              <a:t>(n) ≤ </a:t>
            </a:r>
            <a:r>
              <a:rPr lang="en-US" dirty="0" err="1" smtClean="0"/>
              <a:t>c.</a:t>
            </a:r>
            <a:r>
              <a:rPr lang="en-US" i="1" dirty="0" err="1" smtClean="0"/>
              <a:t>f</a:t>
            </a:r>
            <a:r>
              <a:rPr lang="en-US" dirty="0" smtClean="0"/>
              <a:t>(n) for all n &gt; n</a:t>
            </a:r>
            <a:r>
              <a:rPr lang="en-US" baseline="-25000" dirty="0" smtClean="0"/>
              <a:t>0</a:t>
            </a:r>
            <a:r>
              <a:rPr lang="en-US" dirty="0" smtClean="0"/>
              <a:t>. }</a:t>
            </a:r>
          </a:p>
          <a:p>
            <a:endParaRPr lang="en-US" dirty="0" smtClean="0"/>
          </a:p>
          <a:p>
            <a:endParaRPr lang="en-US" dirty="0" smtClean="0"/>
          </a:p>
          <a:p>
            <a:endParaRPr lang="en-US" dirty="0"/>
          </a:p>
        </p:txBody>
      </p:sp>
      <p:pic>
        <p:nvPicPr>
          <p:cNvPr id="63" name="Picture 62" descr="omega_notation.jpg"/>
          <p:cNvPicPr>
            <a:picLocks noChangeAspect="1"/>
          </p:cNvPicPr>
          <p:nvPr/>
        </p:nvPicPr>
        <p:blipFill>
          <a:blip r:embed="rId4"/>
          <a:stretch>
            <a:fillRect/>
          </a:stretch>
        </p:blipFill>
        <p:spPr>
          <a:xfrm>
            <a:off x="3427030" y="2447925"/>
            <a:ext cx="2857500" cy="166162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1164402"/>
            <a:ext cx="8665739" cy="454191"/>
          </a:xfrm>
          <a:prstGeom prst="rect">
            <a:avLst/>
          </a:prstGeom>
        </p:spPr>
        <p:txBody>
          <a:bodyPr spcFirstLastPara="1" wrap="square" lIns="91425" tIns="91425" rIns="91425" bIns="91425" anchor="b" anchorCtr="0">
            <a:noAutofit/>
          </a:bodyPr>
          <a:lstStyle/>
          <a:p>
            <a:r>
              <a:rPr lang="en-US" sz="2800" b="1" dirty="0" smtClean="0"/>
              <a:t>Theta Notation, θ</a:t>
            </a:r>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719999" y="1629103"/>
            <a:ext cx="7688277" cy="3514397"/>
          </a:xfrm>
        </p:spPr>
        <p:txBody>
          <a:bodyPr/>
          <a:lstStyle/>
          <a:p>
            <a:r>
              <a:rPr lang="en-US" dirty="0" smtClean="0"/>
              <a:t>		The notation θ(n) is the formal way to express both the lower bound and the upper bound of an algorithm's running time. </a:t>
            </a:r>
          </a:p>
          <a:p>
            <a:r>
              <a:rPr lang="en-US" dirty="0" smtClean="0"/>
              <a:t>It is represented as follows −</a:t>
            </a:r>
          </a:p>
          <a:p>
            <a:r>
              <a:rPr lang="en-US" dirty="0" smtClean="0"/>
              <a:t/>
            </a:r>
            <a:br>
              <a:rPr lang="en-US" dirty="0" smtClean="0"/>
            </a:b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θ(</a:t>
            </a:r>
            <a:r>
              <a:rPr lang="en-US" i="1" dirty="0" smtClean="0"/>
              <a:t>f</a:t>
            </a:r>
            <a:r>
              <a:rPr lang="en-US" dirty="0" smtClean="0"/>
              <a:t>(n)) = { </a:t>
            </a:r>
            <a:r>
              <a:rPr lang="en-US" i="1" dirty="0" smtClean="0"/>
              <a:t>g</a:t>
            </a:r>
            <a:r>
              <a:rPr lang="en-US" dirty="0" smtClean="0"/>
              <a:t>(n) if and only if </a:t>
            </a:r>
            <a:r>
              <a:rPr lang="en-US" i="1" dirty="0" smtClean="0"/>
              <a:t>g</a:t>
            </a:r>
            <a:r>
              <a:rPr lang="en-US" dirty="0" smtClean="0"/>
              <a:t>(n) = Ο(</a:t>
            </a:r>
            <a:r>
              <a:rPr lang="en-US" i="1" dirty="0" smtClean="0"/>
              <a:t>f</a:t>
            </a:r>
            <a:r>
              <a:rPr lang="en-US" dirty="0" smtClean="0"/>
              <a:t>(n)) and </a:t>
            </a:r>
            <a:r>
              <a:rPr lang="en-US" i="1" dirty="0" smtClean="0"/>
              <a:t>g</a:t>
            </a:r>
            <a:r>
              <a:rPr lang="en-US" dirty="0" smtClean="0"/>
              <a:t>(n) = Ω(</a:t>
            </a:r>
            <a:r>
              <a:rPr lang="en-US" i="1" dirty="0" smtClean="0"/>
              <a:t>f</a:t>
            </a:r>
            <a:r>
              <a:rPr lang="en-US" dirty="0" smtClean="0"/>
              <a:t>(n)) for all n &gt; n</a:t>
            </a:r>
            <a:r>
              <a:rPr lang="en-US" baseline="-25000" dirty="0" smtClean="0"/>
              <a:t>0</a:t>
            </a:r>
            <a:r>
              <a:rPr lang="en-US" dirty="0" smtClean="0"/>
              <a:t>. }</a:t>
            </a:r>
            <a:endParaRPr lang="en-US" dirty="0"/>
          </a:p>
        </p:txBody>
      </p:sp>
      <p:pic>
        <p:nvPicPr>
          <p:cNvPr id="63" name="Picture 62" descr="theta_notation.jpg"/>
          <p:cNvPicPr>
            <a:picLocks noChangeAspect="1"/>
          </p:cNvPicPr>
          <p:nvPr/>
        </p:nvPicPr>
        <p:blipFill>
          <a:blip r:embed="rId4"/>
          <a:stretch>
            <a:fillRect/>
          </a:stretch>
        </p:blipFill>
        <p:spPr>
          <a:xfrm>
            <a:off x="3122229" y="2499491"/>
            <a:ext cx="2857500" cy="18097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1080319"/>
            <a:ext cx="8665739" cy="601336"/>
          </a:xfrm>
          <a:prstGeom prst="rect">
            <a:avLst/>
          </a:prstGeom>
        </p:spPr>
        <p:txBody>
          <a:bodyPr spcFirstLastPara="1" wrap="square" lIns="91425" tIns="91425" rIns="91425" bIns="91425" anchor="b" anchorCtr="0">
            <a:noAutofit/>
          </a:bodyPr>
          <a:lstStyle/>
          <a:p>
            <a:pPr algn="just"/>
            <a:r>
              <a:rPr lang="en-US" sz="2800" b="1" dirty="0" smtClean="0"/>
              <a:t>Common Asymptotic Notations</a:t>
            </a:r>
            <a:endParaRPr lang="en-US" sz="2800" b="1" dirty="0"/>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719999" y="1629103"/>
            <a:ext cx="7688277" cy="3514397"/>
          </a:xfrm>
        </p:spPr>
        <p:txBody>
          <a:bodyPr/>
          <a:lstStyle/>
          <a:p>
            <a:r>
              <a:rPr lang="en-US" dirty="0" smtClean="0"/>
              <a:t>Following is a list of some common asymptotic notations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graphicFrame>
        <p:nvGraphicFramePr>
          <p:cNvPr id="63" name="Table 62"/>
          <p:cNvGraphicFramePr>
            <a:graphicFrameLocks noGrp="1"/>
          </p:cNvGraphicFramePr>
          <p:nvPr/>
        </p:nvGraphicFramePr>
        <p:xfrm>
          <a:off x="1545021" y="2032219"/>
          <a:ext cx="6096000" cy="2966720"/>
        </p:xfrm>
        <a:graphic>
          <a:graphicData uri="http://schemas.openxmlformats.org/drawingml/2006/table">
            <a:tbl>
              <a:tblPr firstRow="1" bandRow="1">
                <a:tableStyleId>{B84F22B8-B0F6-452D-A76B-A3ED32261386}</a:tableStyleId>
              </a:tblPr>
              <a:tblGrid>
                <a:gridCol w="2396358"/>
                <a:gridCol w="1250731"/>
                <a:gridCol w="2448911"/>
              </a:tblGrid>
              <a:tr h="370840">
                <a:tc>
                  <a:txBody>
                    <a:bodyPr/>
                    <a:lstStyle/>
                    <a:p>
                      <a:pPr algn="ctr" fontAlgn="t"/>
                      <a:r>
                        <a:rPr lang="en-US"/>
                        <a:t>constant</a:t>
                      </a:r>
                    </a:p>
                  </a:txBody>
                  <a:tcPr marL="76200" marR="76200" marT="76200" marB="76200"/>
                </a:tc>
                <a:tc>
                  <a:txBody>
                    <a:bodyPr/>
                    <a:lstStyle/>
                    <a:p>
                      <a:pPr algn="ctr" fontAlgn="t"/>
                      <a:r>
                        <a:rPr lang="en-US"/>
                        <a:t>−</a:t>
                      </a:r>
                    </a:p>
                  </a:txBody>
                  <a:tcPr marL="76200" marR="76200" marT="76200" marB="76200"/>
                </a:tc>
                <a:tc>
                  <a:txBody>
                    <a:bodyPr/>
                    <a:lstStyle/>
                    <a:p>
                      <a:pPr algn="ctr" fontAlgn="t"/>
                      <a:r>
                        <a:rPr lang="el-GR"/>
                        <a:t>Ο(1)</a:t>
                      </a:r>
                    </a:p>
                  </a:txBody>
                  <a:tcPr marL="76200" marR="76200" marT="76200" marB="76200"/>
                </a:tc>
              </a:tr>
              <a:tr h="370840">
                <a:tc>
                  <a:txBody>
                    <a:bodyPr/>
                    <a:lstStyle/>
                    <a:p>
                      <a:pPr algn="ctr" fontAlgn="t"/>
                      <a:r>
                        <a:rPr lang="en-US"/>
                        <a:t>logarithmic</a:t>
                      </a:r>
                    </a:p>
                  </a:txBody>
                  <a:tcPr marL="76200" marR="76200" marT="76200" marB="76200"/>
                </a:tc>
                <a:tc>
                  <a:txBody>
                    <a:bodyPr/>
                    <a:lstStyle/>
                    <a:p>
                      <a:pPr algn="ctr" fontAlgn="t"/>
                      <a:r>
                        <a:rPr lang="en-US"/>
                        <a:t>−</a:t>
                      </a:r>
                    </a:p>
                  </a:txBody>
                  <a:tcPr marL="76200" marR="76200" marT="76200" marB="76200"/>
                </a:tc>
                <a:tc>
                  <a:txBody>
                    <a:bodyPr/>
                    <a:lstStyle/>
                    <a:p>
                      <a:pPr algn="ctr" fontAlgn="t"/>
                      <a:r>
                        <a:rPr lang="el-GR"/>
                        <a:t>Ο(</a:t>
                      </a:r>
                      <a:r>
                        <a:rPr lang="en-US"/>
                        <a:t>log n)</a:t>
                      </a:r>
                    </a:p>
                  </a:txBody>
                  <a:tcPr marL="76200" marR="76200" marT="76200" marB="76200"/>
                </a:tc>
              </a:tr>
              <a:tr h="370840">
                <a:tc>
                  <a:txBody>
                    <a:bodyPr/>
                    <a:lstStyle/>
                    <a:p>
                      <a:pPr algn="ctr" fontAlgn="t"/>
                      <a:r>
                        <a:rPr lang="en-US"/>
                        <a:t>linear</a:t>
                      </a:r>
                    </a:p>
                  </a:txBody>
                  <a:tcPr marL="76200" marR="76200" marT="76200" marB="76200"/>
                </a:tc>
                <a:tc>
                  <a:txBody>
                    <a:bodyPr/>
                    <a:lstStyle/>
                    <a:p>
                      <a:pPr algn="ctr" fontAlgn="t"/>
                      <a:r>
                        <a:rPr lang="en-US"/>
                        <a:t>−</a:t>
                      </a:r>
                    </a:p>
                  </a:txBody>
                  <a:tcPr marL="76200" marR="76200" marT="76200" marB="76200"/>
                </a:tc>
                <a:tc>
                  <a:txBody>
                    <a:bodyPr/>
                    <a:lstStyle/>
                    <a:p>
                      <a:pPr algn="ctr" fontAlgn="t"/>
                      <a:r>
                        <a:rPr lang="el-GR"/>
                        <a:t>Ο(</a:t>
                      </a:r>
                      <a:r>
                        <a:rPr lang="en-US"/>
                        <a:t>n)</a:t>
                      </a:r>
                    </a:p>
                  </a:txBody>
                  <a:tcPr marL="76200" marR="76200" marT="76200" marB="76200"/>
                </a:tc>
              </a:tr>
              <a:tr h="370840">
                <a:tc>
                  <a:txBody>
                    <a:bodyPr/>
                    <a:lstStyle/>
                    <a:p>
                      <a:pPr algn="ctr" fontAlgn="t"/>
                      <a:r>
                        <a:rPr lang="en-US"/>
                        <a:t>n log n</a:t>
                      </a:r>
                    </a:p>
                  </a:txBody>
                  <a:tcPr marL="76200" marR="76200" marT="76200" marB="76200"/>
                </a:tc>
                <a:tc>
                  <a:txBody>
                    <a:bodyPr/>
                    <a:lstStyle/>
                    <a:p>
                      <a:pPr algn="ctr" fontAlgn="t"/>
                      <a:r>
                        <a:rPr lang="en-US"/>
                        <a:t>−</a:t>
                      </a:r>
                    </a:p>
                  </a:txBody>
                  <a:tcPr marL="76200" marR="76200" marT="76200" marB="76200"/>
                </a:tc>
                <a:tc>
                  <a:txBody>
                    <a:bodyPr/>
                    <a:lstStyle/>
                    <a:p>
                      <a:pPr algn="ctr" fontAlgn="t"/>
                      <a:r>
                        <a:rPr lang="el-GR"/>
                        <a:t>Ο(</a:t>
                      </a:r>
                      <a:r>
                        <a:rPr lang="en-US"/>
                        <a:t>n log n)</a:t>
                      </a:r>
                    </a:p>
                  </a:txBody>
                  <a:tcPr marL="76200" marR="76200" marT="76200" marB="76200"/>
                </a:tc>
              </a:tr>
              <a:tr h="370840">
                <a:tc>
                  <a:txBody>
                    <a:bodyPr/>
                    <a:lstStyle/>
                    <a:p>
                      <a:pPr algn="ctr" fontAlgn="t"/>
                      <a:r>
                        <a:rPr lang="en-US"/>
                        <a:t>quadratic</a:t>
                      </a:r>
                    </a:p>
                  </a:txBody>
                  <a:tcPr marL="76200" marR="76200" marT="76200" marB="76200"/>
                </a:tc>
                <a:tc>
                  <a:txBody>
                    <a:bodyPr/>
                    <a:lstStyle/>
                    <a:p>
                      <a:pPr algn="ctr" fontAlgn="t"/>
                      <a:r>
                        <a:rPr lang="en-US"/>
                        <a:t>−</a:t>
                      </a:r>
                    </a:p>
                  </a:txBody>
                  <a:tcPr marL="76200" marR="76200" marT="76200" marB="76200"/>
                </a:tc>
                <a:tc>
                  <a:txBody>
                    <a:bodyPr/>
                    <a:lstStyle/>
                    <a:p>
                      <a:pPr algn="ctr" fontAlgn="t"/>
                      <a:r>
                        <a:rPr lang="el-GR"/>
                        <a:t>Ο(</a:t>
                      </a:r>
                      <a:r>
                        <a:rPr lang="en-US"/>
                        <a:t>n</a:t>
                      </a:r>
                      <a:r>
                        <a:rPr lang="en-US" baseline="30000"/>
                        <a:t>2</a:t>
                      </a:r>
                      <a:r>
                        <a:rPr lang="en-US"/>
                        <a:t>)</a:t>
                      </a:r>
                    </a:p>
                  </a:txBody>
                  <a:tcPr marL="76200" marR="76200" marT="76200" marB="76200"/>
                </a:tc>
              </a:tr>
              <a:tr h="370840">
                <a:tc>
                  <a:txBody>
                    <a:bodyPr/>
                    <a:lstStyle/>
                    <a:p>
                      <a:pPr algn="ctr" fontAlgn="t"/>
                      <a:r>
                        <a:rPr lang="en-US"/>
                        <a:t>cubic</a:t>
                      </a:r>
                    </a:p>
                  </a:txBody>
                  <a:tcPr marL="76200" marR="76200" marT="76200" marB="76200"/>
                </a:tc>
                <a:tc>
                  <a:txBody>
                    <a:bodyPr/>
                    <a:lstStyle/>
                    <a:p>
                      <a:pPr algn="ctr" fontAlgn="t"/>
                      <a:r>
                        <a:rPr lang="en-US"/>
                        <a:t>−</a:t>
                      </a:r>
                    </a:p>
                  </a:txBody>
                  <a:tcPr marL="76200" marR="76200" marT="76200" marB="76200"/>
                </a:tc>
                <a:tc>
                  <a:txBody>
                    <a:bodyPr/>
                    <a:lstStyle/>
                    <a:p>
                      <a:pPr algn="ctr" fontAlgn="t"/>
                      <a:r>
                        <a:rPr lang="el-GR"/>
                        <a:t>Ο(</a:t>
                      </a:r>
                      <a:r>
                        <a:rPr lang="en-US"/>
                        <a:t>n</a:t>
                      </a:r>
                      <a:r>
                        <a:rPr lang="en-US" baseline="30000"/>
                        <a:t>3</a:t>
                      </a:r>
                      <a:r>
                        <a:rPr lang="en-US"/>
                        <a:t>)</a:t>
                      </a:r>
                    </a:p>
                  </a:txBody>
                  <a:tcPr marL="76200" marR="76200" marT="76200" marB="76200"/>
                </a:tc>
              </a:tr>
              <a:tr h="370840">
                <a:tc>
                  <a:txBody>
                    <a:bodyPr/>
                    <a:lstStyle/>
                    <a:p>
                      <a:pPr algn="ctr" fontAlgn="t"/>
                      <a:r>
                        <a:rPr lang="en-US"/>
                        <a:t>polynomial</a:t>
                      </a:r>
                    </a:p>
                  </a:txBody>
                  <a:tcPr marL="76200" marR="76200" marT="76200" marB="76200"/>
                </a:tc>
                <a:tc>
                  <a:txBody>
                    <a:bodyPr/>
                    <a:lstStyle/>
                    <a:p>
                      <a:pPr algn="ctr" fontAlgn="t"/>
                      <a:r>
                        <a:rPr lang="en-US"/>
                        <a:t>−</a:t>
                      </a:r>
                    </a:p>
                  </a:txBody>
                  <a:tcPr marL="76200" marR="76200" marT="76200" marB="76200"/>
                </a:tc>
                <a:tc>
                  <a:txBody>
                    <a:bodyPr/>
                    <a:lstStyle/>
                    <a:p>
                      <a:pPr algn="ctr" fontAlgn="t"/>
                      <a:r>
                        <a:rPr lang="en-US"/>
                        <a:t>n</a:t>
                      </a:r>
                      <a:r>
                        <a:rPr lang="el-GR" baseline="30000"/>
                        <a:t>Ο(1)</a:t>
                      </a:r>
                      <a:endParaRPr lang="el-GR"/>
                    </a:p>
                  </a:txBody>
                  <a:tcPr marL="76200" marR="76200" marT="76200" marB="76200"/>
                </a:tc>
              </a:tr>
              <a:tr h="370840">
                <a:tc>
                  <a:txBody>
                    <a:bodyPr/>
                    <a:lstStyle/>
                    <a:p>
                      <a:pPr algn="ctr" fontAlgn="t"/>
                      <a:r>
                        <a:rPr lang="en-US"/>
                        <a:t>exponential</a:t>
                      </a:r>
                    </a:p>
                  </a:txBody>
                  <a:tcPr marL="76200" marR="76200" marT="76200" marB="76200"/>
                </a:tc>
                <a:tc>
                  <a:txBody>
                    <a:bodyPr/>
                    <a:lstStyle/>
                    <a:p>
                      <a:pPr algn="ctr" fontAlgn="t"/>
                      <a:r>
                        <a:rPr lang="en-US"/>
                        <a:t>−</a:t>
                      </a:r>
                    </a:p>
                  </a:txBody>
                  <a:tcPr marL="76200" marR="76200" marT="76200" marB="76200"/>
                </a:tc>
                <a:tc>
                  <a:txBody>
                    <a:bodyPr/>
                    <a:lstStyle/>
                    <a:p>
                      <a:pPr algn="ctr" fontAlgn="t"/>
                      <a:r>
                        <a:rPr lang="el-GR" dirty="0"/>
                        <a:t>2</a:t>
                      </a:r>
                      <a:r>
                        <a:rPr lang="el-GR" baseline="30000" dirty="0"/>
                        <a:t>Ο(</a:t>
                      </a:r>
                      <a:r>
                        <a:rPr lang="en-US" baseline="30000" dirty="0"/>
                        <a:t>n)</a:t>
                      </a:r>
                      <a:endParaRPr lang="en-US" dirty="0"/>
                    </a:p>
                  </a:txBody>
                  <a:tcPr marL="76200" marR="76200" marT="76200" marB="76200"/>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1101339"/>
            <a:ext cx="8665739" cy="601336"/>
          </a:xfrm>
          <a:prstGeom prst="rect">
            <a:avLst/>
          </a:prstGeom>
        </p:spPr>
        <p:txBody>
          <a:bodyPr spcFirstLastPara="1" wrap="square" lIns="91425" tIns="91425" rIns="91425" bIns="91425" anchor="b" anchorCtr="0">
            <a:noAutofit/>
          </a:bodyPr>
          <a:lstStyle/>
          <a:p>
            <a:pPr algn="just"/>
            <a:r>
              <a:rPr lang="en-US" sz="2800" b="1" dirty="0" smtClean="0"/>
              <a:t>Recursion Tree Method</a:t>
            </a:r>
            <a:endParaRPr lang="en-US" sz="2800" b="1" dirty="0"/>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719999" y="1629103"/>
            <a:ext cx="7688277" cy="3514397"/>
          </a:xfrm>
        </p:spPr>
        <p:txBody>
          <a:bodyPr/>
          <a:lstStyle/>
          <a:p>
            <a:r>
              <a:rPr lang="en-US" sz="1400" dirty="0" smtClean="0"/>
              <a:t>1. Recursion Tree Method is a pictorial representation of an iteration method which is in the form of a tree where at each level nodes are expanded.</a:t>
            </a:r>
          </a:p>
          <a:p>
            <a:endParaRPr lang="en-US" sz="1400" dirty="0" smtClean="0"/>
          </a:p>
          <a:p>
            <a:r>
              <a:rPr lang="en-US" sz="1400" dirty="0" smtClean="0"/>
              <a:t>2. In general, we consider the second term in recurrence as root.</a:t>
            </a:r>
          </a:p>
          <a:p>
            <a:endParaRPr lang="en-US" sz="1400" dirty="0" smtClean="0"/>
          </a:p>
          <a:p>
            <a:r>
              <a:rPr lang="en-US" sz="1400" dirty="0" smtClean="0"/>
              <a:t>3. It is useful when the divide &amp; Conquer algorithm is used.</a:t>
            </a:r>
          </a:p>
          <a:p>
            <a:endParaRPr lang="en-US" sz="1400" dirty="0" smtClean="0"/>
          </a:p>
          <a:p>
            <a:r>
              <a:rPr lang="en-US" sz="1400" dirty="0" smtClean="0"/>
              <a:t>4. It is sometimes difficult to come up with a good guess. In Recursion tree, each root and child represents the cost of a single </a:t>
            </a:r>
            <a:r>
              <a:rPr lang="en-US" sz="1400" dirty="0" err="1" smtClean="0"/>
              <a:t>subproblem</a:t>
            </a:r>
            <a:r>
              <a:rPr lang="en-US" sz="1400" dirty="0" smtClean="0"/>
              <a:t>.</a:t>
            </a:r>
          </a:p>
          <a:p>
            <a:endParaRPr lang="en-US" sz="1400" dirty="0" smtClean="0"/>
          </a:p>
          <a:p>
            <a:r>
              <a:rPr lang="en-US" sz="1400" dirty="0" smtClean="0"/>
              <a:t>5. We sum the costs within each of the levels of the tree to obtain a set of pre-level costs and then sum all pre-level costs to determine the total cost of all levels of the recursion.</a:t>
            </a:r>
          </a:p>
          <a:p>
            <a:endParaRPr lang="en-US" sz="1400" dirty="0" smtClean="0"/>
          </a:p>
          <a:p>
            <a:r>
              <a:rPr lang="en-US" sz="1400" dirty="0" smtClean="0"/>
              <a:t>6. A Recursion Tree is best used to generate a good guess, which can be verified by the Substitution Method.</a:t>
            </a:r>
          </a:p>
          <a:p>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1103586"/>
            <a:ext cx="8665739" cy="315310"/>
          </a:xfrm>
          <a:prstGeom prst="rect">
            <a:avLst/>
          </a:prstGeom>
        </p:spPr>
        <p:txBody>
          <a:bodyPr spcFirstLastPara="1" wrap="square" lIns="91425" tIns="91425" rIns="91425" bIns="91425" anchor="b" anchorCtr="0">
            <a:noAutofit/>
          </a:bodyPr>
          <a:lstStyle/>
          <a:p>
            <a:r>
              <a:rPr lang="en-US" sz="2000" b="1" dirty="0" smtClean="0"/>
              <a:t>Example 1</a:t>
            </a:r>
            <a:endParaRPr lang="en-US" sz="2000" dirty="0" smtClean="0"/>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719999" y="1334814"/>
            <a:ext cx="8213794" cy="3808686"/>
          </a:xfrm>
        </p:spPr>
        <p:txBody>
          <a:bodyPr/>
          <a:lstStyle/>
          <a:p>
            <a:r>
              <a:rPr lang="en-US" dirty="0" smtClean="0"/>
              <a:t>Consider T (n) = 2T + n</a:t>
            </a:r>
            <a:r>
              <a:rPr lang="en-US" baseline="30000" dirty="0" smtClean="0"/>
              <a:t>2</a:t>
            </a:r>
            <a:r>
              <a:rPr lang="en-US" dirty="0" smtClean="0"/>
              <a:t> </a:t>
            </a:r>
          </a:p>
          <a:p>
            <a:r>
              <a:rPr lang="en-US" dirty="0" smtClean="0"/>
              <a:t>We have to obtain the asymptotic bound using recursion tree method.</a:t>
            </a:r>
          </a:p>
          <a:p>
            <a:r>
              <a:rPr lang="en-US" b="1" dirty="0" smtClean="0"/>
              <a:t>Solution:</a:t>
            </a:r>
            <a:r>
              <a:rPr lang="en-US" dirty="0" smtClean="0"/>
              <a:t> The Recursion tree for the above recurrence is</a:t>
            </a:r>
          </a:p>
          <a:p>
            <a:endParaRPr lang="en-US" dirty="0" smtClean="0"/>
          </a:p>
          <a:p>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51"/>
        <p:cNvGrpSpPr/>
        <p:nvPr/>
      </p:nvGrpSpPr>
      <p:grpSpPr>
        <a:xfrm>
          <a:off x="0" y="0"/>
          <a:ext cx="0" cy="0"/>
          <a:chOff x="0" y="0"/>
          <a:chExt cx="0" cy="0"/>
        </a:xfrm>
      </p:grpSpPr>
      <p:sp>
        <p:nvSpPr>
          <p:cNvPr id="2252" name="Google Shape;2252;p43"/>
          <p:cNvSpPr txBox="1">
            <a:spLocks noGrp="1"/>
          </p:cNvSpPr>
          <p:nvPr>
            <p:ph type="title" idx="13"/>
          </p:nvPr>
        </p:nvSpPr>
        <p:spPr>
          <a:xfrm>
            <a:off x="874125" y="3153175"/>
            <a:ext cx="1048200" cy="104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2253" name="Google Shape;2253;p43"/>
          <p:cNvSpPr txBox="1">
            <a:spLocks noGrp="1"/>
          </p:cNvSpPr>
          <p:nvPr>
            <p:ph type="title" idx="9"/>
          </p:nvPr>
        </p:nvSpPr>
        <p:spPr>
          <a:xfrm>
            <a:off x="874125" y="1644072"/>
            <a:ext cx="1048200" cy="104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a:p>
        </p:txBody>
      </p:sp>
      <p:sp>
        <p:nvSpPr>
          <p:cNvPr id="2254" name="Google Shape;2254;p43"/>
          <p:cNvSpPr txBox="1">
            <a:spLocks noGrp="1"/>
          </p:cNvSpPr>
          <p:nvPr>
            <p:ph type="title" idx="14"/>
          </p:nvPr>
        </p:nvSpPr>
        <p:spPr>
          <a:xfrm>
            <a:off x="4419500" y="1644072"/>
            <a:ext cx="1048200" cy="104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2255" name="Google Shape;2255;p43"/>
          <p:cNvSpPr txBox="1">
            <a:spLocks noGrp="1"/>
          </p:cNvSpPr>
          <p:nvPr>
            <p:ph type="title" idx="15"/>
          </p:nvPr>
        </p:nvSpPr>
        <p:spPr>
          <a:xfrm>
            <a:off x="4495700" y="3145774"/>
            <a:ext cx="1048200" cy="104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a:p>
        </p:txBody>
      </p:sp>
      <p:sp>
        <p:nvSpPr>
          <p:cNvPr id="2256" name="Google Shape;2256;p4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Table of contents</a:t>
            </a:r>
            <a:endParaRPr/>
          </a:p>
        </p:txBody>
      </p:sp>
      <p:sp>
        <p:nvSpPr>
          <p:cNvPr id="2257" name="Google Shape;2257;p43"/>
          <p:cNvSpPr txBox="1">
            <a:spLocks noGrp="1"/>
          </p:cNvSpPr>
          <p:nvPr>
            <p:ph type="title" idx="2"/>
          </p:nvPr>
        </p:nvSpPr>
        <p:spPr>
          <a:xfrm>
            <a:off x="1928114" y="1899343"/>
            <a:ext cx="2785500" cy="527700"/>
          </a:xfrm>
          <a:prstGeom prst="rect">
            <a:avLst/>
          </a:prstGeom>
        </p:spPr>
        <p:txBody>
          <a:bodyPr spcFirstLastPara="1" wrap="square" lIns="91425" tIns="91425" rIns="91425" bIns="91425" anchor="ctr" anchorCtr="0">
            <a:noAutofit/>
          </a:bodyPr>
          <a:lstStyle/>
          <a:p>
            <a:pPr lvl="0"/>
            <a:r>
              <a:rPr lang="en-US" sz="1800" b="1" dirty="0" smtClean="0"/>
              <a:t>Characteristics of algorithm </a:t>
            </a:r>
            <a:endParaRPr sz="1800" b="1" dirty="0"/>
          </a:p>
        </p:txBody>
      </p:sp>
      <p:sp>
        <p:nvSpPr>
          <p:cNvPr id="2259" name="Google Shape;2259;p43"/>
          <p:cNvSpPr txBox="1">
            <a:spLocks noGrp="1"/>
          </p:cNvSpPr>
          <p:nvPr>
            <p:ph type="title" idx="3"/>
          </p:nvPr>
        </p:nvSpPr>
        <p:spPr>
          <a:xfrm>
            <a:off x="5454890" y="1921114"/>
            <a:ext cx="2785500" cy="527700"/>
          </a:xfrm>
          <a:prstGeom prst="rect">
            <a:avLst/>
          </a:prstGeom>
        </p:spPr>
        <p:txBody>
          <a:bodyPr spcFirstLastPara="1" wrap="square" lIns="91425" tIns="91425" rIns="91425" bIns="91425" anchor="ctr" anchorCtr="0">
            <a:noAutofit/>
          </a:bodyPr>
          <a:lstStyle/>
          <a:p>
            <a:pPr lvl="0"/>
            <a:r>
              <a:rPr lang="en-US" sz="2000" b="1" dirty="0" smtClean="0"/>
              <a:t>Analysis of algorithm </a:t>
            </a:r>
            <a:endParaRPr sz="2000" b="1" dirty="0"/>
          </a:p>
        </p:txBody>
      </p:sp>
      <p:sp>
        <p:nvSpPr>
          <p:cNvPr id="2261" name="Google Shape;2261;p43"/>
          <p:cNvSpPr txBox="1">
            <a:spLocks noGrp="1"/>
          </p:cNvSpPr>
          <p:nvPr>
            <p:ph type="title" idx="5"/>
          </p:nvPr>
        </p:nvSpPr>
        <p:spPr>
          <a:xfrm>
            <a:off x="1938999" y="3435467"/>
            <a:ext cx="2785500" cy="527700"/>
          </a:xfrm>
          <a:prstGeom prst="rect">
            <a:avLst/>
          </a:prstGeom>
        </p:spPr>
        <p:txBody>
          <a:bodyPr spcFirstLastPara="1" wrap="square" lIns="91425" tIns="91425" rIns="91425" bIns="91425" anchor="ctr" anchorCtr="0">
            <a:noAutofit/>
          </a:bodyPr>
          <a:lstStyle/>
          <a:p>
            <a:pPr lvl="0"/>
            <a:r>
              <a:rPr lang="en-US" sz="1800" b="1" dirty="0" smtClean="0"/>
              <a:t>Substitution method, Recursion tree method </a:t>
            </a:r>
            <a:endParaRPr sz="1800" b="1" dirty="0"/>
          </a:p>
        </p:txBody>
      </p:sp>
      <p:sp>
        <p:nvSpPr>
          <p:cNvPr id="2263" name="Google Shape;2263;p43"/>
          <p:cNvSpPr txBox="1">
            <a:spLocks noGrp="1"/>
          </p:cNvSpPr>
          <p:nvPr>
            <p:ph type="title" idx="7"/>
          </p:nvPr>
        </p:nvSpPr>
        <p:spPr>
          <a:xfrm>
            <a:off x="5541974" y="3391923"/>
            <a:ext cx="2785500" cy="527700"/>
          </a:xfrm>
          <a:prstGeom prst="rect">
            <a:avLst/>
          </a:prstGeom>
        </p:spPr>
        <p:txBody>
          <a:bodyPr spcFirstLastPara="1" wrap="square" lIns="91425" tIns="91425" rIns="91425" bIns="91425" anchor="ctr" anchorCtr="0">
            <a:noAutofit/>
          </a:bodyPr>
          <a:lstStyle/>
          <a:p>
            <a:pPr lvl="0"/>
            <a:r>
              <a:rPr lang="en-US" sz="2000" b="1" dirty="0" smtClean="0"/>
              <a:t>Masters’ theorem. </a:t>
            </a:r>
            <a:endParaRPr sz="2000" b="1" dirty="0"/>
          </a:p>
        </p:txBody>
      </p:sp>
      <p:pic>
        <p:nvPicPr>
          <p:cNvPr id="3" name="Picture 2">
            <a:extLst>
              <a:ext uri="{FF2B5EF4-FFF2-40B4-BE49-F238E27FC236}">
                <a16:creationId xmlns:a16="http://schemas.microsoft.com/office/drawing/2014/main" xmlns="" id="{226BAB5B-4724-4CF8-A3EE-29A16005C023}"/>
              </a:ext>
            </a:extLst>
          </p:cNvPr>
          <p:cNvPicPr>
            <a:picLocks noChangeAspect="1"/>
          </p:cNvPicPr>
          <p:nvPr/>
        </p:nvPicPr>
        <p:blipFill>
          <a:blip r:embed="rId3"/>
          <a:stretch>
            <a:fillRect/>
          </a:stretch>
        </p:blipFill>
        <p:spPr>
          <a:xfrm>
            <a:off x="7518676" y="0"/>
            <a:ext cx="1543050" cy="116643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pic>
        <p:nvPicPr>
          <p:cNvPr id="66" name="Picture 65" descr="daa-recursion-tree-method.png"/>
          <p:cNvPicPr>
            <a:picLocks noChangeAspect="1"/>
          </p:cNvPicPr>
          <p:nvPr/>
        </p:nvPicPr>
        <p:blipFill>
          <a:blip r:embed="rId4"/>
          <a:stretch>
            <a:fillRect/>
          </a:stretch>
        </p:blipFill>
        <p:spPr>
          <a:xfrm>
            <a:off x="2179352" y="1380796"/>
            <a:ext cx="7532206" cy="376270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pic>
        <p:nvPicPr>
          <p:cNvPr id="66" name="Picture 65" descr="daa-recursion-tree-method-solution.png"/>
          <p:cNvPicPr>
            <a:picLocks noChangeAspect="1"/>
          </p:cNvPicPr>
          <p:nvPr/>
        </p:nvPicPr>
        <p:blipFill>
          <a:blip r:embed="rId4"/>
          <a:stretch>
            <a:fillRect/>
          </a:stretch>
        </p:blipFill>
        <p:spPr>
          <a:xfrm>
            <a:off x="2782275" y="1381984"/>
            <a:ext cx="3534441" cy="254588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985725"/>
            <a:ext cx="8665739" cy="601336"/>
          </a:xfrm>
          <a:prstGeom prst="rect">
            <a:avLst/>
          </a:prstGeom>
        </p:spPr>
        <p:txBody>
          <a:bodyPr spcFirstLastPara="1" wrap="square" lIns="91425" tIns="91425" rIns="91425" bIns="91425" anchor="b" anchorCtr="0">
            <a:noAutofit/>
          </a:bodyPr>
          <a:lstStyle/>
          <a:p>
            <a:pPr algn="just"/>
            <a:r>
              <a:rPr lang="en-US" sz="2800" b="1" dirty="0" smtClean="0"/>
              <a:t>Master Method</a:t>
            </a:r>
            <a:endParaRPr lang="en-US" sz="2800" b="1" dirty="0"/>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719999" y="1629103"/>
            <a:ext cx="7688277" cy="3514397"/>
          </a:xfrm>
        </p:spPr>
        <p:txBody>
          <a:bodyPr/>
          <a:lstStyle/>
          <a:p>
            <a:r>
              <a:rPr lang="en-US" dirty="0" smtClean="0"/>
              <a:t>The Master Method is used for solving the following types of recurrence</a:t>
            </a:r>
          </a:p>
          <a:p>
            <a:endParaRPr lang="en-US" dirty="0" smtClean="0"/>
          </a:p>
          <a:p>
            <a:endParaRPr lang="en-US" dirty="0" smtClean="0"/>
          </a:p>
          <a:p>
            <a:r>
              <a:rPr lang="en-US" dirty="0" smtClean="0"/>
              <a:t>		T (n) = a T+ f (n) with a≥1 and b≥1 be constant &amp; f(n) be a function and can be interpreted as</a:t>
            </a:r>
          </a:p>
          <a:p>
            <a:endParaRPr lang="en-US" dirty="0" smtClean="0"/>
          </a:p>
          <a:p>
            <a:endParaRPr lang="en-US" dirty="0" smtClean="0"/>
          </a:p>
          <a:p>
            <a:r>
              <a:rPr lang="en-US" dirty="0" smtClean="0"/>
              <a:t>Let T (n) is defined on non-negative integers by the recurrence.</a:t>
            </a:r>
          </a:p>
          <a:p>
            <a:r>
              <a:rPr lang="en-US" dirty="0" smtClean="0"/>
              <a:t>		</a:t>
            </a:r>
          </a:p>
          <a:p>
            <a:r>
              <a:rPr lang="en-US" dirty="0" smtClean="0"/>
              <a:t>			T (n) = a T+ f (n) </a:t>
            </a:r>
          </a:p>
          <a:p>
            <a:endParaRPr lang="en-US" dirty="0" smtClean="0"/>
          </a:p>
          <a:p>
            <a:r>
              <a:rPr lang="en-US" dirty="0" smtClean="0"/>
              <a:t>		In the function to the analysis of a recursive algorithm, the constants and function take on the following significance:</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656936" y="1145627"/>
            <a:ext cx="7688277" cy="3857297"/>
          </a:xfrm>
        </p:spPr>
        <p:txBody>
          <a:bodyPr/>
          <a:lstStyle/>
          <a:p>
            <a:r>
              <a:rPr lang="en-US" dirty="0" smtClean="0"/>
              <a:t>In the function to the analysis of a recursive algorithm, the constants and function take on the following significance:</a:t>
            </a:r>
          </a:p>
          <a:p>
            <a:endParaRPr lang="en-US" dirty="0" smtClean="0"/>
          </a:p>
          <a:p>
            <a:pPr>
              <a:buFont typeface="Arial" pitchFamily="34" charset="0"/>
              <a:buChar char="•"/>
            </a:pPr>
            <a:r>
              <a:rPr lang="en-US" dirty="0" smtClean="0"/>
              <a:t>n is the size of the problem.</a:t>
            </a:r>
          </a:p>
          <a:p>
            <a:pPr>
              <a:buFont typeface="Arial" pitchFamily="34" charset="0"/>
              <a:buChar char="•"/>
            </a:pPr>
            <a:r>
              <a:rPr lang="en-US" dirty="0" smtClean="0"/>
              <a:t>a is the number of </a:t>
            </a:r>
            <a:r>
              <a:rPr lang="en-US" dirty="0" err="1" smtClean="0"/>
              <a:t>subproblems</a:t>
            </a:r>
            <a:r>
              <a:rPr lang="en-US" dirty="0" smtClean="0"/>
              <a:t> in the recursion.</a:t>
            </a:r>
          </a:p>
          <a:p>
            <a:pPr>
              <a:buFont typeface="Arial" pitchFamily="34" charset="0"/>
              <a:buChar char="•"/>
            </a:pPr>
            <a:r>
              <a:rPr lang="en-US" dirty="0" smtClean="0"/>
              <a:t>n/b is the size of each </a:t>
            </a:r>
            <a:r>
              <a:rPr lang="en-US" dirty="0" err="1" smtClean="0"/>
              <a:t>subproblem</a:t>
            </a:r>
            <a:r>
              <a:rPr lang="en-US" dirty="0" smtClean="0"/>
              <a:t>. (Here it is assumed that all </a:t>
            </a:r>
            <a:r>
              <a:rPr lang="en-US" dirty="0" err="1" smtClean="0"/>
              <a:t>subproblems</a:t>
            </a:r>
            <a:r>
              <a:rPr lang="en-US" dirty="0" smtClean="0"/>
              <a:t> are essentially the same size.)</a:t>
            </a:r>
          </a:p>
          <a:p>
            <a:pPr>
              <a:buFont typeface="Arial" pitchFamily="34" charset="0"/>
              <a:buChar char="•"/>
            </a:pPr>
            <a:r>
              <a:rPr lang="en-US" dirty="0" smtClean="0"/>
              <a:t>f (n) is the sum of the work done outside the recursive calls, which includes the sum of dividing the problem and the sum of combining the solutions to the </a:t>
            </a:r>
            <a:r>
              <a:rPr lang="en-US" dirty="0" err="1" smtClean="0"/>
              <a:t>subproblems</a:t>
            </a:r>
            <a:r>
              <a:rPr lang="en-US" dirty="0" smtClean="0"/>
              <a:t>.</a:t>
            </a:r>
          </a:p>
          <a:p>
            <a:pPr>
              <a:buFont typeface="Arial" pitchFamily="34" charset="0"/>
              <a:buChar char="•"/>
            </a:pPr>
            <a:r>
              <a:rPr lang="en-US" dirty="0" smtClean="0"/>
              <a:t>It is not possible always bound the function according to the requirement, so we make three cases which will tell us what kind of bound we can apply on the function.</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943684"/>
            <a:ext cx="8665739" cy="601336"/>
          </a:xfrm>
          <a:prstGeom prst="rect">
            <a:avLst/>
          </a:prstGeom>
        </p:spPr>
        <p:txBody>
          <a:bodyPr spcFirstLastPara="1" wrap="square" lIns="91425" tIns="91425" rIns="91425" bIns="91425" anchor="b" anchorCtr="0">
            <a:noAutofit/>
          </a:bodyPr>
          <a:lstStyle/>
          <a:p>
            <a:r>
              <a:rPr lang="en-US" sz="2400" b="1" dirty="0" smtClean="0"/>
              <a:t>Master Theorem:</a:t>
            </a:r>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719999" y="1629103"/>
            <a:ext cx="7688277" cy="3514397"/>
          </a:xfrm>
        </p:spPr>
        <p:txBody>
          <a:bodyPr/>
          <a:lstStyle/>
          <a:p>
            <a:r>
              <a:rPr lang="en-US" dirty="0" smtClean="0"/>
              <a:t>It is possible to complete an asymptotic tight bound in these three cases: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63" name="Picture 62" descr="daa-master-method3.png"/>
          <p:cNvPicPr>
            <a:picLocks noChangeAspect="1"/>
          </p:cNvPicPr>
          <p:nvPr/>
        </p:nvPicPr>
        <p:blipFill>
          <a:blip r:embed="rId4"/>
          <a:stretch>
            <a:fillRect/>
          </a:stretch>
        </p:blipFill>
        <p:spPr>
          <a:xfrm>
            <a:off x="1970014" y="2112391"/>
            <a:ext cx="4819669" cy="2123278"/>
          </a:xfrm>
          <a:prstGeom prst="rect">
            <a:avLst/>
          </a:prstGeom>
        </p:spPr>
      </p:pic>
      <p:pic>
        <p:nvPicPr>
          <p:cNvPr id="66" name="Picture 65" descr="111.png"/>
          <p:cNvPicPr>
            <a:picLocks noChangeAspect="1"/>
          </p:cNvPicPr>
          <p:nvPr/>
        </p:nvPicPr>
        <p:blipFill>
          <a:blip r:embed="rId5"/>
          <a:stretch>
            <a:fillRect/>
          </a:stretch>
        </p:blipFill>
        <p:spPr>
          <a:xfrm>
            <a:off x="1005530" y="4219446"/>
            <a:ext cx="7259064" cy="92405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pic>
        <p:nvPicPr>
          <p:cNvPr id="67" name="Picture 66" descr="222.png"/>
          <p:cNvPicPr>
            <a:picLocks noChangeAspect="1"/>
          </p:cNvPicPr>
          <p:nvPr/>
        </p:nvPicPr>
        <p:blipFill>
          <a:blip r:embed="rId4"/>
          <a:stretch>
            <a:fillRect/>
          </a:stretch>
        </p:blipFill>
        <p:spPr>
          <a:xfrm>
            <a:off x="1177475" y="872755"/>
            <a:ext cx="6873449" cy="3089646"/>
          </a:xfrm>
          <a:prstGeom prst="rect">
            <a:avLst/>
          </a:prstGeom>
        </p:spPr>
      </p:pic>
      <p:sp>
        <p:nvSpPr>
          <p:cNvPr id="68" name="TextBox 67"/>
          <p:cNvSpPr txBox="1"/>
          <p:nvPr/>
        </p:nvSpPr>
        <p:spPr>
          <a:xfrm>
            <a:off x="388883" y="3969156"/>
            <a:ext cx="8319906" cy="523220"/>
          </a:xfrm>
          <a:prstGeom prst="rect">
            <a:avLst/>
          </a:prstGeom>
          <a:noFill/>
        </p:spPr>
        <p:txBody>
          <a:bodyPr wrap="none" rtlCol="0">
            <a:spAutoFit/>
          </a:bodyPr>
          <a:lstStyle/>
          <a:p>
            <a:r>
              <a:rPr lang="en-US" dirty="0" smtClean="0"/>
              <a:t>Since this equation holds, the first case of the master theorem applies to the given recurrence relation, </a:t>
            </a:r>
          </a:p>
          <a:p>
            <a:r>
              <a:rPr lang="en-US" dirty="0" smtClean="0"/>
              <a:t>thus resulting in the conclusion:</a:t>
            </a:r>
            <a:endParaRPr lang="en-US" dirty="0"/>
          </a:p>
        </p:txBody>
      </p:sp>
      <p:pic>
        <p:nvPicPr>
          <p:cNvPr id="69" name="Picture 68" descr="33.png"/>
          <p:cNvPicPr>
            <a:picLocks noChangeAspect="1"/>
          </p:cNvPicPr>
          <p:nvPr/>
        </p:nvPicPr>
        <p:blipFill>
          <a:blip r:embed="rId5"/>
          <a:stretch>
            <a:fillRect/>
          </a:stretch>
        </p:blipFill>
        <p:spPr>
          <a:xfrm>
            <a:off x="1075010" y="4456386"/>
            <a:ext cx="7078063" cy="68711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04"/>
        <p:cNvGrpSpPr/>
        <p:nvPr/>
      </p:nvGrpSpPr>
      <p:grpSpPr>
        <a:xfrm>
          <a:off x="0" y="0"/>
          <a:ext cx="0" cy="0"/>
          <a:chOff x="0" y="0"/>
          <a:chExt cx="0" cy="0"/>
        </a:xfrm>
      </p:grpSpPr>
      <p:sp>
        <p:nvSpPr>
          <p:cNvPr id="2205" name="Google Shape;2205;p40"/>
          <p:cNvSpPr txBox="1">
            <a:spLocks noGrp="1"/>
          </p:cNvSpPr>
          <p:nvPr>
            <p:ph type="ctrTitle"/>
          </p:nvPr>
        </p:nvSpPr>
        <p:spPr>
          <a:xfrm>
            <a:off x="3080750" y="1003821"/>
            <a:ext cx="5781900" cy="2616300"/>
          </a:xfrm>
          <a:prstGeom prst="rect">
            <a:avLst/>
          </a:prstGeom>
        </p:spPr>
        <p:txBody>
          <a:bodyPr spcFirstLastPara="1" wrap="square" lIns="91425" tIns="91425" rIns="91425" bIns="91425" anchor="ctr" anchorCtr="0">
            <a:noAutofit/>
          </a:bodyPr>
          <a:lstStyle/>
          <a:p>
            <a:pPr lvl="0"/>
            <a:r>
              <a:rPr lang="en" sz="4000" b="1" dirty="0"/>
              <a:t>UNIT  - </a:t>
            </a:r>
            <a:r>
              <a:rPr lang="en" sz="4000" b="1" dirty="0" smtClean="0"/>
              <a:t>II     </a:t>
            </a:r>
            <a:br>
              <a:rPr lang="en" sz="4000" b="1" dirty="0" smtClean="0"/>
            </a:br>
            <a:r>
              <a:rPr lang="en" sz="4000" b="1" dirty="0" smtClean="0"/>
              <a:t/>
            </a:r>
            <a:br>
              <a:rPr lang="en" sz="4000" b="1" dirty="0" smtClean="0"/>
            </a:br>
            <a:r>
              <a:rPr lang="en" sz="2400" b="1" dirty="0" smtClean="0"/>
              <a:t>TOPIC –</a:t>
            </a:r>
            <a:r>
              <a:rPr lang="en-US" sz="2000" b="1" dirty="0" smtClean="0"/>
              <a:t>Fundamental Algorithmic Strategies </a:t>
            </a:r>
            <a:endParaRPr sz="4000" b="1" dirty="0"/>
          </a:p>
        </p:txBody>
      </p:sp>
      <p:sp>
        <p:nvSpPr>
          <p:cNvPr id="2206" name="Google Shape;2206;p40"/>
          <p:cNvSpPr txBox="1">
            <a:spLocks noGrp="1"/>
          </p:cNvSpPr>
          <p:nvPr>
            <p:ph type="subTitle" idx="1"/>
          </p:nvPr>
        </p:nvSpPr>
        <p:spPr>
          <a:xfrm>
            <a:off x="3080750" y="3610150"/>
            <a:ext cx="2941678" cy="47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smtClean="0"/>
              <a:t>SUBJECT- DAA</a:t>
            </a:r>
            <a:endParaRPr sz="1800" dirty="0"/>
          </a:p>
        </p:txBody>
      </p:sp>
      <p:pic>
        <p:nvPicPr>
          <p:cNvPr id="2207" name="Google Shape;2207;p40"/>
          <p:cNvPicPr preferRelativeResize="0"/>
          <p:nvPr/>
        </p:nvPicPr>
        <p:blipFill>
          <a:blip r:embed="rId3"/>
          <a:srcRect l="30764" r="30764"/>
          <a:stretch/>
        </p:blipFill>
        <p:spPr>
          <a:xfrm>
            <a:off x="-51956" y="70066"/>
            <a:ext cx="2638350" cy="5143500"/>
          </a:xfrm>
          <a:prstGeom prst="rect">
            <a:avLst/>
          </a:prstGeom>
          <a:noFill/>
          <a:ln>
            <a:noFill/>
          </a:ln>
        </p:spPr>
      </p:pic>
      <p:sp>
        <p:nvSpPr>
          <p:cNvPr id="2208" name="Google Shape;2208;p40"/>
          <p:cNvSpPr/>
          <p:nvPr/>
        </p:nvSpPr>
        <p:spPr>
          <a:xfrm flipH="1">
            <a:off x="721125" y="4336700"/>
            <a:ext cx="2785365" cy="2785308"/>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2209;p40"/>
          <p:cNvGrpSpPr/>
          <p:nvPr/>
        </p:nvGrpSpPr>
        <p:grpSpPr>
          <a:xfrm flipH="1">
            <a:off x="-352355" y="3454401"/>
            <a:ext cx="1051274" cy="787312"/>
            <a:chOff x="3585475" y="1537675"/>
            <a:chExt cx="649175" cy="486175"/>
          </a:xfrm>
        </p:grpSpPr>
        <p:sp>
          <p:nvSpPr>
            <p:cNvPr id="2210" name="Google Shape;2210;p40"/>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0"/>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0"/>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0"/>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0"/>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0"/>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0"/>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0"/>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0"/>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0"/>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0"/>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0"/>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0"/>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0"/>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0"/>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0"/>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0"/>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0"/>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0"/>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0"/>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2230;p40"/>
          <p:cNvGrpSpPr/>
          <p:nvPr/>
        </p:nvGrpSpPr>
        <p:grpSpPr>
          <a:xfrm flipH="1">
            <a:off x="2210779" y="313057"/>
            <a:ext cx="656180" cy="633875"/>
            <a:chOff x="2556550" y="3309450"/>
            <a:chExt cx="545725" cy="527175"/>
          </a:xfrm>
        </p:grpSpPr>
        <p:sp>
          <p:nvSpPr>
            <p:cNvPr id="2231" name="Google Shape;2231;p40"/>
            <p:cNvSpPr/>
            <p:nvPr/>
          </p:nvSpPr>
          <p:spPr>
            <a:xfrm>
              <a:off x="2556550" y="3440250"/>
              <a:ext cx="396375" cy="396375"/>
            </a:xfrm>
            <a:custGeom>
              <a:avLst/>
              <a:gdLst/>
              <a:ahLst/>
              <a:cxnLst/>
              <a:rect l="l" t="t" r="r" b="b"/>
              <a:pathLst>
                <a:path w="15855" h="15855" extrusionOk="0">
                  <a:moveTo>
                    <a:pt x="1" y="1"/>
                  </a:moveTo>
                  <a:lnTo>
                    <a:pt x="1" y="15854"/>
                  </a:lnTo>
                  <a:lnTo>
                    <a:pt x="15854" y="15854"/>
                  </a:lnTo>
                  <a:lnTo>
                    <a:pt x="1585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0"/>
            <p:cNvSpPr/>
            <p:nvPr/>
          </p:nvSpPr>
          <p:spPr>
            <a:xfrm>
              <a:off x="2704950" y="3309450"/>
              <a:ext cx="397325" cy="396350"/>
            </a:xfrm>
            <a:custGeom>
              <a:avLst/>
              <a:gdLst/>
              <a:ahLst/>
              <a:cxnLst/>
              <a:rect l="l" t="t" r="r" b="b"/>
              <a:pathLst>
                <a:path w="15893" h="15854" fill="none" extrusionOk="0">
                  <a:moveTo>
                    <a:pt x="15893" y="15854"/>
                  </a:moveTo>
                  <a:lnTo>
                    <a:pt x="0" y="15854"/>
                  </a:lnTo>
                  <a:lnTo>
                    <a:pt x="0" y="0"/>
                  </a:lnTo>
                  <a:lnTo>
                    <a:pt x="15893" y="0"/>
                  </a:lnTo>
                  <a:lnTo>
                    <a:pt x="15893" y="15854"/>
                  </a:lnTo>
                  <a:close/>
                </a:path>
              </a:pathLst>
            </a:custGeom>
            <a:noFill/>
            <a:ln w="1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3" name="Google Shape;2233;p40"/>
          <p:cNvSpPr/>
          <p:nvPr/>
        </p:nvSpPr>
        <p:spPr>
          <a:xfrm>
            <a:off x="6894786" y="369925"/>
            <a:ext cx="2248960" cy="475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a:solidFill>
                  <a:schemeClr val="accent4"/>
                </a:solidFill>
                <a:latin typeface="Karla Regular"/>
                <a:ea typeface="Karla Regular"/>
                <a:cs typeface="Karla Regular"/>
                <a:sym typeface="Karla Regular"/>
              </a:rPr>
              <a:t>  </a:t>
            </a:r>
            <a:r>
              <a:rPr lang="en" sz="1800" b="1" dirty="0" smtClean="0">
                <a:solidFill>
                  <a:schemeClr val="accent4"/>
                </a:solidFill>
                <a:latin typeface="Karla Regular"/>
                <a:ea typeface="Karla Regular"/>
                <a:cs typeface="Karla Regular"/>
                <a:sym typeface="Karla Regular"/>
              </a:rPr>
              <a:t>BRANCH - CSE  SEMESTER – 6th</a:t>
            </a:r>
            <a:endParaRPr sz="100" b="1" dirty="0"/>
          </a:p>
        </p:txBody>
      </p:sp>
      <p:pic>
        <p:nvPicPr>
          <p:cNvPr id="3" name="Picture 2">
            <a:extLst>
              <a:ext uri="{FF2B5EF4-FFF2-40B4-BE49-F238E27FC236}">
                <a16:creationId xmlns:a16="http://schemas.microsoft.com/office/drawing/2014/main" xmlns="" id="{E0535FFE-6F7C-4025-95EA-1FA6DFE35E23}"/>
              </a:ext>
            </a:extLst>
          </p:cNvPr>
          <p:cNvPicPr>
            <a:picLocks noChangeAspect="1"/>
          </p:cNvPicPr>
          <p:nvPr/>
        </p:nvPicPr>
        <p:blipFill>
          <a:blip r:embed="rId4"/>
          <a:stretch>
            <a:fillRect/>
          </a:stretch>
        </p:blipFill>
        <p:spPr>
          <a:xfrm>
            <a:off x="7600696" y="3922692"/>
            <a:ext cx="1543050" cy="125569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1082566"/>
            <a:ext cx="8665739" cy="504496"/>
          </a:xfrm>
          <a:prstGeom prst="rect">
            <a:avLst/>
          </a:prstGeom>
        </p:spPr>
        <p:txBody>
          <a:bodyPr spcFirstLastPara="1" wrap="square" lIns="91425" tIns="91425" rIns="91425" bIns="91425" anchor="b" anchorCtr="0">
            <a:noAutofit/>
          </a:bodyPr>
          <a:lstStyle/>
          <a:p>
            <a:pPr algn="just"/>
            <a:r>
              <a:rPr lang="en-US" sz="2800" b="1" dirty="0" smtClean="0"/>
              <a:t>Linear Search</a:t>
            </a:r>
            <a:endParaRPr lang="en-US" sz="2800" b="1" dirty="0"/>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719999" y="1629103"/>
            <a:ext cx="7688277" cy="3514397"/>
          </a:xfrm>
        </p:spPr>
        <p:txBody>
          <a:bodyPr/>
          <a:lstStyle/>
          <a:p>
            <a:r>
              <a:rPr lang="en-US" dirty="0" smtClean="0"/>
              <a:t>		Linear search is a very simple search algorithm. In this type of search, a sequential search is made over all items one by one. Every item is checked and if a match is found then that particular item is returned, otherwise the search continues till the end of the data collection.</a:t>
            </a:r>
          </a:p>
          <a:p>
            <a:endParaRPr lang="en-US" dirty="0" smtClean="0"/>
          </a:p>
          <a:p>
            <a:r>
              <a:rPr lang="en-US" dirty="0" smtClean="0"/>
              <a:t/>
            </a:r>
            <a:br>
              <a:rPr lang="en-US" dirty="0" smtClean="0"/>
            </a:br>
            <a:endParaRPr lang="en-US" dirty="0"/>
          </a:p>
        </p:txBody>
      </p:sp>
      <p:pic>
        <p:nvPicPr>
          <p:cNvPr id="63" name="Picture 62" descr="linear_search.gif"/>
          <p:cNvPicPr>
            <a:picLocks noChangeAspect="1"/>
          </p:cNvPicPr>
          <p:nvPr/>
        </p:nvPicPr>
        <p:blipFill>
          <a:blip r:embed="rId4"/>
          <a:stretch>
            <a:fillRect/>
          </a:stretch>
        </p:blipFill>
        <p:spPr>
          <a:xfrm>
            <a:off x="2601639" y="2702472"/>
            <a:ext cx="3820182" cy="125992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1038277"/>
            <a:ext cx="8665739" cy="601336"/>
          </a:xfrm>
          <a:prstGeom prst="rect">
            <a:avLst/>
          </a:prstGeom>
        </p:spPr>
        <p:txBody>
          <a:bodyPr spcFirstLastPara="1" wrap="square" lIns="91425" tIns="91425" rIns="91425" bIns="91425" anchor="b" anchorCtr="0">
            <a:noAutofit/>
          </a:bodyPr>
          <a:lstStyle/>
          <a:p>
            <a:pPr algn="just"/>
            <a:r>
              <a:rPr lang="en-US" sz="2800" b="1" dirty="0" smtClean="0"/>
              <a:t>Algorithm</a:t>
            </a:r>
            <a:endParaRPr lang="en-US" sz="2800" b="1" dirty="0"/>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1256026" y="1408385"/>
            <a:ext cx="7688277" cy="3514397"/>
          </a:xfrm>
        </p:spPr>
        <p:txBody>
          <a:bodyPr/>
          <a:lstStyle/>
          <a:p>
            <a:r>
              <a:rPr lang="en-US" sz="1400" dirty="0" smtClean="0"/>
              <a:t>Linear Search ( Array A, Value x) </a:t>
            </a:r>
          </a:p>
          <a:p>
            <a:r>
              <a:rPr lang="en-US" sz="1400" dirty="0" smtClean="0"/>
              <a:t>Step 1: Set </a:t>
            </a:r>
            <a:r>
              <a:rPr lang="en-US" sz="1400" dirty="0" err="1" smtClean="0"/>
              <a:t>i</a:t>
            </a:r>
            <a:r>
              <a:rPr lang="en-US" sz="1400" dirty="0" smtClean="0"/>
              <a:t> to 1 </a:t>
            </a:r>
          </a:p>
          <a:p>
            <a:endParaRPr lang="en-US" sz="1400" dirty="0" smtClean="0"/>
          </a:p>
          <a:p>
            <a:r>
              <a:rPr lang="en-US" sz="1400" dirty="0" smtClean="0"/>
              <a:t>Step 2: if </a:t>
            </a:r>
            <a:r>
              <a:rPr lang="en-US" sz="1400" dirty="0" err="1" smtClean="0"/>
              <a:t>i</a:t>
            </a:r>
            <a:r>
              <a:rPr lang="en-US" sz="1400" dirty="0" smtClean="0"/>
              <a:t> &gt; n then go to step 7 </a:t>
            </a:r>
          </a:p>
          <a:p>
            <a:endParaRPr lang="en-US" sz="1400" dirty="0" smtClean="0"/>
          </a:p>
          <a:p>
            <a:r>
              <a:rPr lang="en-US" sz="1400" dirty="0" smtClean="0"/>
              <a:t>Step 3: if A[</a:t>
            </a:r>
            <a:r>
              <a:rPr lang="en-US" sz="1400" dirty="0" err="1" smtClean="0"/>
              <a:t>i</a:t>
            </a:r>
            <a:r>
              <a:rPr lang="en-US" sz="1400" dirty="0" smtClean="0"/>
              <a:t>] = x then go to step 6 </a:t>
            </a:r>
          </a:p>
          <a:p>
            <a:endParaRPr lang="en-US" sz="1400" dirty="0" smtClean="0"/>
          </a:p>
          <a:p>
            <a:r>
              <a:rPr lang="en-US" sz="1400" dirty="0" smtClean="0"/>
              <a:t>Step 4: Set </a:t>
            </a:r>
            <a:r>
              <a:rPr lang="en-US" sz="1400" dirty="0" err="1" smtClean="0"/>
              <a:t>i</a:t>
            </a:r>
            <a:r>
              <a:rPr lang="en-US" sz="1400" dirty="0" smtClean="0"/>
              <a:t> to </a:t>
            </a:r>
            <a:r>
              <a:rPr lang="en-US" sz="1400" dirty="0" err="1" smtClean="0"/>
              <a:t>i</a:t>
            </a:r>
            <a:r>
              <a:rPr lang="en-US" sz="1400" dirty="0" smtClean="0"/>
              <a:t> + 1 </a:t>
            </a:r>
          </a:p>
          <a:p>
            <a:endParaRPr lang="en-US" sz="1400" dirty="0" smtClean="0"/>
          </a:p>
          <a:p>
            <a:r>
              <a:rPr lang="en-US" sz="1400" dirty="0" smtClean="0"/>
              <a:t>Step 5: Go to Step 2 </a:t>
            </a:r>
          </a:p>
          <a:p>
            <a:r>
              <a:rPr lang="en-US" sz="1400" dirty="0" smtClean="0"/>
              <a:t>Step 6: Print Element x Found at index </a:t>
            </a:r>
            <a:r>
              <a:rPr lang="en-US" sz="1400" dirty="0" err="1" smtClean="0"/>
              <a:t>i</a:t>
            </a:r>
            <a:r>
              <a:rPr lang="en-US" sz="1400" dirty="0" smtClean="0"/>
              <a:t> and go to step 8 </a:t>
            </a:r>
          </a:p>
          <a:p>
            <a:endParaRPr lang="en-US" sz="1400" dirty="0" smtClean="0"/>
          </a:p>
          <a:p>
            <a:r>
              <a:rPr lang="en-US" sz="1400" dirty="0" smtClean="0"/>
              <a:t>Step 7: Print element not found </a:t>
            </a:r>
          </a:p>
          <a:p>
            <a:endParaRPr lang="en-US" sz="1400" dirty="0" smtClean="0"/>
          </a:p>
          <a:p>
            <a:r>
              <a:rPr lang="en-US" sz="1400" dirty="0" smtClean="0"/>
              <a:t>Step 8: Exit</a:t>
            </a:r>
            <a:endParaRPr lang="en-US" sz="1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1038278"/>
            <a:ext cx="8665739" cy="601336"/>
          </a:xfrm>
          <a:prstGeom prst="rect">
            <a:avLst/>
          </a:prstGeom>
        </p:spPr>
        <p:txBody>
          <a:bodyPr spcFirstLastPara="1" wrap="square" lIns="91425" tIns="91425" rIns="91425" bIns="91425" anchor="b" anchorCtr="0">
            <a:noAutofit/>
          </a:bodyPr>
          <a:lstStyle/>
          <a:p>
            <a:pPr algn="just"/>
            <a:r>
              <a:rPr lang="en-US" sz="2800" b="1" dirty="0" err="1" smtClean="0"/>
              <a:t>Pseudocode</a:t>
            </a:r>
            <a:endParaRPr lang="en-US" sz="2800" b="1" dirty="0"/>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1224494" y="1492469"/>
            <a:ext cx="7688277" cy="3514397"/>
          </a:xfrm>
        </p:spPr>
        <p:txBody>
          <a:bodyPr/>
          <a:lstStyle/>
          <a:p>
            <a:r>
              <a:rPr lang="en-US" dirty="0" smtClean="0"/>
              <a:t>procedure </a:t>
            </a:r>
            <a:r>
              <a:rPr lang="en-US" dirty="0" err="1" smtClean="0"/>
              <a:t>linear_search</a:t>
            </a:r>
            <a:r>
              <a:rPr lang="en-US" dirty="0" smtClean="0"/>
              <a:t> (list, value) </a:t>
            </a:r>
          </a:p>
          <a:p>
            <a:r>
              <a:rPr lang="en-US" dirty="0" smtClean="0"/>
              <a:t>	</a:t>
            </a:r>
          </a:p>
          <a:p>
            <a:r>
              <a:rPr lang="en-US" dirty="0" smtClean="0"/>
              <a:t>	for each item in the list </a:t>
            </a:r>
          </a:p>
          <a:p>
            <a:endParaRPr lang="en-US" dirty="0" smtClean="0"/>
          </a:p>
          <a:p>
            <a:r>
              <a:rPr lang="en-US" dirty="0" smtClean="0"/>
              <a:t>		if match item == value </a:t>
            </a:r>
          </a:p>
          <a:p>
            <a:endParaRPr lang="en-US" dirty="0" smtClean="0"/>
          </a:p>
          <a:p>
            <a:r>
              <a:rPr lang="en-US" dirty="0" smtClean="0"/>
              <a:t>		return the item's location </a:t>
            </a:r>
          </a:p>
          <a:p>
            <a:endParaRPr lang="en-US" dirty="0" smtClean="0"/>
          </a:p>
          <a:p>
            <a:r>
              <a:rPr lang="en-US" dirty="0" smtClean="0"/>
              <a:t>		end if end for</a:t>
            </a:r>
          </a:p>
          <a:p>
            <a:r>
              <a:rPr lang="en-US" dirty="0" smtClean="0"/>
              <a:t> end procedure</a:t>
            </a:r>
          </a:p>
          <a:p>
            <a:endParaRPr lang="en-US" dirty="0" smtClean="0"/>
          </a:p>
          <a:p>
            <a:r>
              <a:rPr lang="en-US" dirty="0" smtClean="0"/>
              <a:t>For c program click here : https://www.tutorialspoint.com/data_structures_algorithms/linear_search_program_in_c.htm</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2" y="1174912"/>
            <a:ext cx="3739200" cy="60133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000" b="1" dirty="0" smtClean="0"/>
              <a:t>Algorithm</a:t>
            </a:r>
            <a:endParaRPr sz="4000" b="1" dirty="0"/>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719999" y="1807780"/>
            <a:ext cx="7688277" cy="1828800"/>
          </a:xfrm>
        </p:spPr>
        <p:txBody>
          <a:bodyPr/>
          <a:lstStyle/>
          <a:p>
            <a:r>
              <a:rPr lang="en-US" dirty="0" smtClean="0"/>
              <a:t>		Algorithm is a step-by-step procedure, which defines a set of instructions to be executed in a certain order to get the desired output. </a:t>
            </a:r>
          </a:p>
          <a:p>
            <a:r>
              <a:rPr lang="en-US" dirty="0" smtClean="0"/>
              <a:t>		</a:t>
            </a:r>
          </a:p>
          <a:p>
            <a:r>
              <a:rPr lang="en-US" dirty="0" smtClean="0"/>
              <a:t>		Algorithms are generally created independent of underlying languages, i.e. an algorithm can be implemented in more than one programming language.</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1093075"/>
            <a:ext cx="8665739" cy="462455"/>
          </a:xfrm>
          <a:prstGeom prst="rect">
            <a:avLst/>
          </a:prstGeom>
        </p:spPr>
        <p:txBody>
          <a:bodyPr spcFirstLastPara="1" wrap="square" lIns="91425" tIns="91425" rIns="91425" bIns="91425" anchor="b" anchorCtr="0">
            <a:noAutofit/>
          </a:bodyPr>
          <a:lstStyle/>
          <a:p>
            <a:pPr algn="just"/>
            <a:r>
              <a:rPr lang="en-US" sz="2800" b="1" dirty="0" smtClean="0"/>
              <a:t>Insertion Sort</a:t>
            </a:r>
            <a:endParaRPr lang="en-US" sz="2800" b="1" dirty="0"/>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719999" y="1629103"/>
            <a:ext cx="7688277" cy="3514397"/>
          </a:xfrm>
        </p:spPr>
        <p:txBody>
          <a:bodyPr/>
          <a:lstStyle/>
          <a:p>
            <a:r>
              <a:rPr lang="en-US" sz="1400" dirty="0" smtClean="0"/>
              <a:t>			Insertion sort is one of the simplest sorting algorithms for the reason that it sorts a single element at a particular instance. It is not the best sorting algorithm in terms of performance, but it's slightly more efficient than selection sort and bubble sort in practical scenarios. It is an intuitive sorting technique.</a:t>
            </a:r>
          </a:p>
          <a:p>
            <a:r>
              <a:rPr lang="en-US" sz="1400" dirty="0" smtClean="0"/>
              <a:t>			</a:t>
            </a:r>
          </a:p>
          <a:p>
            <a:r>
              <a:rPr lang="en-US" sz="1400" dirty="0" smtClean="0"/>
              <a:t>			Let's consider the example of cards to have a better understanding of the logic behind the insertion sort.</a:t>
            </a:r>
          </a:p>
          <a:p>
            <a:r>
              <a:rPr lang="en-US" sz="1400" dirty="0" smtClean="0"/>
              <a:t>			</a:t>
            </a:r>
          </a:p>
          <a:p>
            <a:r>
              <a:rPr lang="en-US" sz="1400" dirty="0" smtClean="0"/>
              <a:t>			Suppose we have a set of cards in our hand, such that we want to arrange these cards in ascending order. To sort these cards, we have a number of intuitive ways.</a:t>
            </a:r>
          </a:p>
          <a:p>
            <a:r>
              <a:rPr lang="en-US" sz="1400" dirty="0" smtClean="0"/>
              <a:t>			</a:t>
            </a:r>
          </a:p>
          <a:p>
            <a:r>
              <a:rPr lang="en-US" sz="1400" dirty="0" smtClean="0"/>
              <a:t>			One such thing we can do is initially we can hold all of the cards in our left hand, and we can start taking cards one after other from the left hand, followed by building a sorted arrangement in the right hand.</a:t>
            </a:r>
          </a:p>
          <a:p>
            <a:endParaRPr lang="en-US" sz="1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1038277"/>
            <a:ext cx="8665739" cy="601336"/>
          </a:xfrm>
          <a:prstGeom prst="rect">
            <a:avLst/>
          </a:prstGeom>
        </p:spPr>
        <p:txBody>
          <a:bodyPr spcFirstLastPara="1" wrap="square" lIns="91425" tIns="91425" rIns="91425" bIns="91425" anchor="b" anchorCtr="0">
            <a:noAutofit/>
          </a:bodyPr>
          <a:lstStyle/>
          <a:p>
            <a:pPr algn="just"/>
            <a:r>
              <a:rPr lang="en-US" sz="2800" b="1" dirty="0" smtClean="0"/>
              <a:t>ALGORITHM: INSERTION SORT (A)</a:t>
            </a:r>
            <a:endParaRPr lang="en-US" sz="2800" b="1" dirty="0"/>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1455723" y="1629103"/>
            <a:ext cx="7688277" cy="3514397"/>
          </a:xfrm>
        </p:spPr>
        <p:txBody>
          <a:bodyPr/>
          <a:lstStyle/>
          <a:p>
            <a:r>
              <a:rPr lang="en-US" dirty="0" smtClean="0"/>
              <a:t>1. for j = 2 to </a:t>
            </a:r>
            <a:r>
              <a:rPr lang="en-US" dirty="0" err="1" smtClean="0"/>
              <a:t>A.length</a:t>
            </a:r>
            <a:r>
              <a:rPr lang="en-US" dirty="0" smtClean="0"/>
              <a:t>   </a:t>
            </a:r>
          </a:p>
          <a:p>
            <a:r>
              <a:rPr lang="en-US" dirty="0" smtClean="0"/>
              <a:t>2.  key = A[j]  </a:t>
            </a:r>
          </a:p>
          <a:p>
            <a:r>
              <a:rPr lang="en-US" dirty="0" smtClean="0"/>
              <a:t>3.  // Insert A[j] into the sorted sequence A[1.. j - 1]  </a:t>
            </a:r>
          </a:p>
          <a:p>
            <a:r>
              <a:rPr lang="en-US" dirty="0" smtClean="0"/>
              <a:t>4.  </a:t>
            </a:r>
            <a:r>
              <a:rPr lang="en-US" dirty="0" err="1" smtClean="0"/>
              <a:t>i</a:t>
            </a:r>
            <a:r>
              <a:rPr lang="en-US" dirty="0" smtClean="0"/>
              <a:t> = j - 1  </a:t>
            </a:r>
          </a:p>
          <a:p>
            <a:r>
              <a:rPr lang="en-US" dirty="0" smtClean="0"/>
              <a:t>5.  while </a:t>
            </a:r>
            <a:r>
              <a:rPr lang="en-US" dirty="0" err="1" smtClean="0"/>
              <a:t>i</a:t>
            </a:r>
            <a:r>
              <a:rPr lang="en-US" dirty="0" smtClean="0"/>
              <a:t> </a:t>
            </a:r>
            <a:r>
              <a:rPr lang="en-US" b="1" dirty="0" smtClean="0"/>
              <a:t>&gt;</a:t>
            </a:r>
            <a:r>
              <a:rPr lang="en-US" dirty="0" smtClean="0"/>
              <a:t> 0 and A[</a:t>
            </a:r>
            <a:r>
              <a:rPr lang="en-US" dirty="0" err="1" smtClean="0"/>
              <a:t>i</a:t>
            </a:r>
            <a:r>
              <a:rPr lang="en-US" dirty="0" smtClean="0"/>
              <a:t>] </a:t>
            </a:r>
            <a:r>
              <a:rPr lang="en-US" b="1" dirty="0" smtClean="0"/>
              <a:t>&gt;</a:t>
            </a:r>
            <a:r>
              <a:rPr lang="en-US" dirty="0" smtClean="0"/>
              <a:t> key  </a:t>
            </a:r>
          </a:p>
          <a:p>
            <a:r>
              <a:rPr lang="en-US" dirty="0" smtClean="0"/>
              <a:t>6.      A[</a:t>
            </a:r>
            <a:r>
              <a:rPr lang="en-US" dirty="0" err="1" smtClean="0"/>
              <a:t>i</a:t>
            </a:r>
            <a:r>
              <a:rPr lang="en-US" dirty="0" smtClean="0"/>
              <a:t> + 1] = A[</a:t>
            </a:r>
            <a:r>
              <a:rPr lang="en-US" dirty="0" err="1" smtClean="0"/>
              <a:t>i</a:t>
            </a:r>
            <a:r>
              <a:rPr lang="en-US" dirty="0" smtClean="0"/>
              <a:t>]  </a:t>
            </a:r>
          </a:p>
          <a:p>
            <a:r>
              <a:rPr lang="en-US" dirty="0" smtClean="0"/>
              <a:t>7.      ii = </a:t>
            </a:r>
            <a:r>
              <a:rPr lang="en-US" dirty="0" err="1" smtClean="0"/>
              <a:t>i</a:t>
            </a:r>
            <a:r>
              <a:rPr lang="en-US" dirty="0" smtClean="0"/>
              <a:t> -1  </a:t>
            </a:r>
          </a:p>
          <a:p>
            <a:r>
              <a:rPr lang="en-US" dirty="0" smtClean="0"/>
              <a:t>8.  A[</a:t>
            </a:r>
            <a:r>
              <a:rPr lang="en-US" dirty="0" err="1" smtClean="0"/>
              <a:t>i</a:t>
            </a:r>
            <a:r>
              <a:rPr lang="en-US" dirty="0" smtClean="0"/>
              <a:t> + 1] = key  </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719999" y="1103586"/>
            <a:ext cx="7688277" cy="4039914"/>
          </a:xfrm>
        </p:spPr>
        <p:txBody>
          <a:bodyPr/>
          <a:lstStyle/>
          <a:p>
            <a:r>
              <a:rPr lang="en-US" dirty="0" smtClean="0"/>
              <a:t>A = (41, 22, 63, 14, 55, 36)</a:t>
            </a:r>
          </a:p>
          <a:p>
            <a:r>
              <a:rPr lang="en-US" dirty="0" smtClean="0"/>
              <a:t>	Initially,</a:t>
            </a:r>
          </a:p>
          <a:p>
            <a:r>
              <a:rPr lang="en-US" dirty="0" smtClean="0"/>
              <a:t>	1</a:t>
            </a:r>
            <a:r>
              <a:rPr lang="en-US" baseline="30000" dirty="0" smtClean="0"/>
              <a:t>st</a:t>
            </a:r>
            <a:r>
              <a:rPr lang="en-US" dirty="0" smtClean="0"/>
              <a:t> Iteration:</a:t>
            </a:r>
          </a:p>
          <a:p>
            <a:r>
              <a:rPr lang="en-US" dirty="0" smtClean="0"/>
              <a:t>	Set key = 22</a:t>
            </a:r>
          </a:p>
          <a:p>
            <a:r>
              <a:rPr lang="en-US" dirty="0" smtClean="0"/>
              <a:t>	Compare a1 with a0\</a:t>
            </a:r>
          </a:p>
          <a:p>
            <a:endParaRPr lang="en-US" dirty="0" smtClean="0"/>
          </a:p>
          <a:p>
            <a:endParaRPr lang="en-US" dirty="0" smtClean="0"/>
          </a:p>
          <a:p>
            <a:endParaRPr lang="en-US" dirty="0" smtClean="0"/>
          </a:p>
          <a:p>
            <a:endParaRPr lang="en-US" dirty="0" smtClean="0"/>
          </a:p>
          <a:p>
            <a:endParaRPr lang="en-US" dirty="0" smtClean="0"/>
          </a:p>
          <a:p>
            <a:r>
              <a:rPr lang="en-US" dirty="0" smtClean="0"/>
              <a:t>Since a0 &gt; a1, swap both of them.</a:t>
            </a:r>
          </a:p>
          <a:p>
            <a:r>
              <a:rPr lang="en-US" dirty="0" smtClean="0"/>
              <a:t/>
            </a:r>
            <a:br>
              <a:rPr lang="en-US" dirty="0" smtClean="0"/>
            </a:br>
            <a:endParaRPr lang="en-US" dirty="0" smtClean="0"/>
          </a:p>
          <a:p>
            <a:endParaRPr lang="en-US" dirty="0" smtClean="0"/>
          </a:p>
          <a:p>
            <a:endParaRPr lang="en-US" dirty="0"/>
          </a:p>
        </p:txBody>
      </p:sp>
      <p:pic>
        <p:nvPicPr>
          <p:cNvPr id="63" name="Picture 62" descr="1.png"/>
          <p:cNvPicPr>
            <a:picLocks noChangeAspect="1"/>
          </p:cNvPicPr>
          <p:nvPr/>
        </p:nvPicPr>
        <p:blipFill>
          <a:blip r:embed="rId4"/>
          <a:stretch>
            <a:fillRect/>
          </a:stretch>
        </p:blipFill>
        <p:spPr>
          <a:xfrm>
            <a:off x="1384737" y="2354316"/>
            <a:ext cx="6248400" cy="1303284"/>
          </a:xfrm>
          <a:prstGeom prst="rect">
            <a:avLst/>
          </a:prstGeom>
        </p:spPr>
      </p:pic>
      <p:pic>
        <p:nvPicPr>
          <p:cNvPr id="67" name="Picture 66" descr="2.png"/>
          <p:cNvPicPr>
            <a:picLocks noChangeAspect="1"/>
          </p:cNvPicPr>
          <p:nvPr/>
        </p:nvPicPr>
        <p:blipFill>
          <a:blip r:embed="rId5"/>
          <a:stretch>
            <a:fillRect/>
          </a:stretch>
        </p:blipFill>
        <p:spPr>
          <a:xfrm>
            <a:off x="1741268" y="4016757"/>
            <a:ext cx="5724525" cy="80962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578069" y="1156139"/>
            <a:ext cx="8229600" cy="3987362"/>
          </a:xfrm>
        </p:spPr>
        <p:txBody>
          <a:bodyPr/>
          <a:lstStyle/>
          <a:p>
            <a:r>
              <a:rPr lang="en-US" dirty="0" smtClean="0"/>
              <a:t>2</a:t>
            </a:r>
            <a:r>
              <a:rPr lang="en-US" baseline="30000" dirty="0" smtClean="0"/>
              <a:t>nd</a:t>
            </a:r>
            <a:r>
              <a:rPr lang="en-US" dirty="0" smtClean="0"/>
              <a:t> Iteration:</a:t>
            </a:r>
          </a:p>
          <a:p>
            <a:r>
              <a:rPr lang="en-US" dirty="0" smtClean="0"/>
              <a:t>Set key = 63</a:t>
            </a:r>
          </a:p>
          <a:p>
            <a:r>
              <a:rPr lang="en-US" dirty="0" smtClean="0"/>
              <a:t>Compare a2 with a1 and a0</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Since a2 &gt; a1 &gt; a0, keep the array as it is.</a:t>
            </a:r>
          </a:p>
          <a:p>
            <a:r>
              <a:rPr lang="en-US" dirty="0" smtClean="0"/>
              <a:t/>
            </a:r>
            <a:br>
              <a:rPr lang="en-US" dirty="0" smtClean="0"/>
            </a:b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66" name="Picture 65" descr="3.png"/>
          <p:cNvPicPr>
            <a:picLocks noChangeAspect="1"/>
          </p:cNvPicPr>
          <p:nvPr/>
        </p:nvPicPr>
        <p:blipFill>
          <a:blip r:embed="rId4"/>
          <a:stretch>
            <a:fillRect/>
          </a:stretch>
        </p:blipFill>
        <p:spPr>
          <a:xfrm>
            <a:off x="1352550" y="2081048"/>
            <a:ext cx="6438900" cy="1314614"/>
          </a:xfrm>
          <a:prstGeom prst="rect">
            <a:avLst/>
          </a:prstGeom>
        </p:spPr>
      </p:pic>
      <p:pic>
        <p:nvPicPr>
          <p:cNvPr id="67" name="Picture 66" descr="4.png"/>
          <p:cNvPicPr>
            <a:picLocks noChangeAspect="1"/>
          </p:cNvPicPr>
          <p:nvPr/>
        </p:nvPicPr>
        <p:blipFill>
          <a:blip r:embed="rId5"/>
          <a:stretch>
            <a:fillRect/>
          </a:stretch>
        </p:blipFill>
        <p:spPr>
          <a:xfrm>
            <a:off x="1751778" y="4006248"/>
            <a:ext cx="5724525" cy="80962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635917" y="1135117"/>
            <a:ext cx="8508083" cy="4008383"/>
          </a:xfrm>
        </p:spPr>
        <p:txBody>
          <a:bodyPr/>
          <a:lstStyle/>
          <a:p>
            <a:r>
              <a:rPr lang="en-US" dirty="0" smtClean="0"/>
              <a:t>3</a:t>
            </a:r>
            <a:r>
              <a:rPr lang="en-US" baseline="30000" dirty="0" smtClean="0"/>
              <a:t>rd</a:t>
            </a:r>
            <a:r>
              <a:rPr lang="en-US" dirty="0" smtClean="0"/>
              <a:t> Iteration:</a:t>
            </a:r>
          </a:p>
          <a:p>
            <a:r>
              <a:rPr lang="en-US" dirty="0" smtClean="0"/>
              <a:t>Set key = 14</a:t>
            </a:r>
          </a:p>
          <a:p>
            <a:r>
              <a:rPr lang="en-US" dirty="0" smtClean="0"/>
              <a:t>Compare a3 with a2, a1 and a0</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		Since a3 is the smallest among all the elements on the left-hand side, place a3 at the beginning of the array.</a:t>
            </a:r>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66" name="Picture 65" descr="5.png"/>
          <p:cNvPicPr>
            <a:picLocks noChangeAspect="1"/>
          </p:cNvPicPr>
          <p:nvPr/>
        </p:nvPicPr>
        <p:blipFill>
          <a:blip r:embed="rId4"/>
          <a:stretch>
            <a:fillRect/>
          </a:stretch>
        </p:blipFill>
        <p:spPr>
          <a:xfrm>
            <a:off x="1657350" y="1881352"/>
            <a:ext cx="5829300" cy="1623848"/>
          </a:xfrm>
          <a:prstGeom prst="rect">
            <a:avLst/>
          </a:prstGeom>
        </p:spPr>
      </p:pic>
      <p:pic>
        <p:nvPicPr>
          <p:cNvPr id="67" name="Picture 66" descr="6.png"/>
          <p:cNvPicPr>
            <a:picLocks noChangeAspect="1"/>
          </p:cNvPicPr>
          <p:nvPr/>
        </p:nvPicPr>
        <p:blipFill>
          <a:blip r:embed="rId5"/>
          <a:stretch>
            <a:fillRect/>
          </a:stretch>
        </p:blipFill>
        <p:spPr>
          <a:xfrm>
            <a:off x="1667695" y="3995737"/>
            <a:ext cx="5724525" cy="80962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719999" y="1166649"/>
            <a:ext cx="8287367" cy="3976852"/>
          </a:xfrm>
        </p:spPr>
        <p:txBody>
          <a:bodyPr/>
          <a:lstStyle/>
          <a:p>
            <a:r>
              <a:rPr lang="en-US" dirty="0" smtClean="0"/>
              <a:t>4</a:t>
            </a:r>
            <a:r>
              <a:rPr lang="en-US" baseline="30000" dirty="0" smtClean="0"/>
              <a:t>th</a:t>
            </a:r>
            <a:r>
              <a:rPr lang="en-US" dirty="0" smtClean="0"/>
              <a:t> Iteration:</a:t>
            </a:r>
          </a:p>
          <a:p>
            <a:r>
              <a:rPr lang="en-US" dirty="0" smtClean="0"/>
              <a:t>Set key = 55</a:t>
            </a:r>
          </a:p>
          <a:p>
            <a:r>
              <a:rPr lang="en-US" dirty="0" smtClean="0"/>
              <a:t>Compare a4 with a3, a2, a1 and a0.</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As a4 &lt; a3, swap both of them.</a:t>
            </a:r>
          </a:p>
          <a:p>
            <a:r>
              <a:rPr lang="en-US" dirty="0" smtClean="0"/>
              <a:t/>
            </a:r>
            <a:br>
              <a:rPr lang="en-US" dirty="0" smtClean="0"/>
            </a:br>
            <a:endParaRPr lang="en-US" dirty="0" smtClean="0"/>
          </a:p>
          <a:p>
            <a:endParaRPr lang="en-US" dirty="0" smtClean="0"/>
          </a:p>
          <a:p>
            <a:endParaRPr lang="en-US" dirty="0" smtClean="0"/>
          </a:p>
          <a:p>
            <a:endParaRPr lang="en-US" dirty="0" smtClean="0"/>
          </a:p>
          <a:p>
            <a:endParaRPr lang="en-US" dirty="0"/>
          </a:p>
        </p:txBody>
      </p:sp>
      <p:pic>
        <p:nvPicPr>
          <p:cNvPr id="66" name="Picture 65" descr="7.png"/>
          <p:cNvPicPr>
            <a:picLocks noChangeAspect="1"/>
          </p:cNvPicPr>
          <p:nvPr/>
        </p:nvPicPr>
        <p:blipFill>
          <a:blip r:embed="rId4"/>
          <a:stretch>
            <a:fillRect/>
          </a:stretch>
        </p:blipFill>
        <p:spPr>
          <a:xfrm>
            <a:off x="1609725" y="1881351"/>
            <a:ext cx="5924550" cy="1804823"/>
          </a:xfrm>
          <a:prstGeom prst="rect">
            <a:avLst/>
          </a:prstGeom>
        </p:spPr>
      </p:pic>
      <p:pic>
        <p:nvPicPr>
          <p:cNvPr id="67" name="Picture 66" descr="8.png"/>
          <p:cNvPicPr>
            <a:picLocks noChangeAspect="1"/>
          </p:cNvPicPr>
          <p:nvPr/>
        </p:nvPicPr>
        <p:blipFill>
          <a:blip r:embed="rId5"/>
          <a:stretch>
            <a:fillRect/>
          </a:stretch>
        </p:blipFill>
        <p:spPr>
          <a:xfrm>
            <a:off x="1688716" y="4090330"/>
            <a:ext cx="5724525" cy="80962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719999" y="1040524"/>
            <a:ext cx="8424001" cy="3903280"/>
          </a:xfrm>
        </p:spPr>
        <p:txBody>
          <a:bodyPr/>
          <a:lstStyle/>
          <a:p>
            <a:r>
              <a:rPr lang="en-US" dirty="0" smtClean="0"/>
              <a:t>5</a:t>
            </a:r>
            <a:r>
              <a:rPr lang="en-US" baseline="30000" dirty="0" smtClean="0"/>
              <a:t>th</a:t>
            </a:r>
            <a:r>
              <a:rPr lang="en-US" dirty="0" smtClean="0"/>
              <a:t> Iteration:</a:t>
            </a:r>
          </a:p>
          <a:p>
            <a:r>
              <a:rPr lang="en-US" dirty="0" smtClean="0"/>
              <a:t>Set key = 36</a:t>
            </a:r>
          </a:p>
          <a:p>
            <a:r>
              <a:rPr lang="en-US" dirty="0" smtClean="0"/>
              <a:t>Compare a5 with a4, a3, a2, a1 and a0.</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Since a5 &lt; a2, so we will place the elements in their correct positions.</a:t>
            </a:r>
          </a:p>
          <a:p>
            <a:endParaRPr lang="en-US" dirty="0" smtClean="0"/>
          </a:p>
          <a:p>
            <a:endParaRPr lang="en-US" dirty="0" smtClean="0"/>
          </a:p>
          <a:p>
            <a:endParaRPr lang="en-US" dirty="0" smtClean="0"/>
          </a:p>
          <a:p>
            <a:r>
              <a:rPr lang="en-US" dirty="0" smtClean="0"/>
              <a:t>Hence the array is arranged in ascending order, so no more swapping is required.</a:t>
            </a:r>
          </a:p>
          <a:p>
            <a:endParaRPr lang="en-US" dirty="0" smtClean="0"/>
          </a:p>
          <a:p>
            <a:endParaRPr lang="en-US" dirty="0"/>
          </a:p>
        </p:txBody>
      </p:sp>
      <p:pic>
        <p:nvPicPr>
          <p:cNvPr id="66" name="Picture 65" descr="9.png"/>
          <p:cNvPicPr>
            <a:picLocks noChangeAspect="1"/>
          </p:cNvPicPr>
          <p:nvPr/>
        </p:nvPicPr>
        <p:blipFill>
          <a:blip r:embed="rId4"/>
          <a:stretch>
            <a:fillRect/>
          </a:stretch>
        </p:blipFill>
        <p:spPr>
          <a:xfrm>
            <a:off x="1481959" y="1944414"/>
            <a:ext cx="6096000" cy="1723696"/>
          </a:xfrm>
          <a:prstGeom prst="rect">
            <a:avLst/>
          </a:prstGeom>
        </p:spPr>
      </p:pic>
      <p:pic>
        <p:nvPicPr>
          <p:cNvPr id="67" name="Picture 66" descr="10.png"/>
          <p:cNvPicPr>
            <a:picLocks noChangeAspect="1"/>
          </p:cNvPicPr>
          <p:nvPr/>
        </p:nvPicPr>
        <p:blipFill>
          <a:blip r:embed="rId5"/>
          <a:stretch>
            <a:fillRect/>
          </a:stretch>
        </p:blipFill>
        <p:spPr>
          <a:xfrm>
            <a:off x="1701034" y="3836276"/>
            <a:ext cx="5657850" cy="76068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1006746"/>
            <a:ext cx="8665739" cy="601336"/>
          </a:xfrm>
          <a:prstGeom prst="rect">
            <a:avLst/>
          </a:prstGeom>
        </p:spPr>
        <p:txBody>
          <a:bodyPr spcFirstLastPara="1" wrap="square" lIns="91425" tIns="91425" rIns="91425" bIns="91425" anchor="b" anchorCtr="0">
            <a:noAutofit/>
          </a:bodyPr>
          <a:lstStyle/>
          <a:p>
            <a:pPr algn="just"/>
            <a:r>
              <a:rPr lang="en-US" sz="2400" b="1" dirty="0" smtClean="0"/>
              <a:t>Complexity Analysis of Insertion Sort</a:t>
            </a:r>
            <a:endParaRPr lang="en-US" sz="2400" b="1" dirty="0"/>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719999" y="1429407"/>
            <a:ext cx="7688277" cy="3714093"/>
          </a:xfrm>
        </p:spPr>
        <p:txBody>
          <a:bodyPr/>
          <a:lstStyle/>
          <a:p>
            <a:r>
              <a:rPr lang="en-US" b="1" dirty="0" smtClean="0"/>
              <a:t>Input:</a:t>
            </a:r>
            <a:r>
              <a:rPr lang="en-US" dirty="0" smtClean="0"/>
              <a:t> Given n input elements.</a:t>
            </a:r>
          </a:p>
          <a:p>
            <a:r>
              <a:rPr lang="en-US" b="1" dirty="0" smtClean="0"/>
              <a:t>Output:</a:t>
            </a:r>
            <a:r>
              <a:rPr lang="en-US" dirty="0" smtClean="0"/>
              <a:t> Number of steps incurred to sort a list.</a:t>
            </a:r>
          </a:p>
          <a:p>
            <a:r>
              <a:rPr lang="en-US" b="1" dirty="0" smtClean="0"/>
              <a:t>Logic:</a:t>
            </a:r>
            <a:r>
              <a:rPr lang="en-US" dirty="0" smtClean="0"/>
              <a:t> If we are given </a:t>
            </a:r>
            <a:r>
              <a:rPr lang="en-US" b="1" dirty="0" smtClean="0"/>
              <a:t>n</a:t>
            </a:r>
            <a:r>
              <a:rPr lang="en-US" dirty="0" smtClean="0"/>
              <a:t> elements, then in the first pass, it will make </a:t>
            </a:r>
            <a:r>
              <a:rPr lang="en-US" b="1" dirty="0" smtClean="0"/>
              <a:t>n-1</a:t>
            </a:r>
            <a:r>
              <a:rPr lang="en-US" dirty="0" smtClean="0"/>
              <a:t> comparisons; in the second pass, it will do </a:t>
            </a:r>
            <a:r>
              <a:rPr lang="en-US" b="1" dirty="0" smtClean="0"/>
              <a:t>n-2</a:t>
            </a:r>
            <a:r>
              <a:rPr lang="en-US" dirty="0" smtClean="0"/>
              <a:t>; in the third pass, it will do </a:t>
            </a:r>
            <a:r>
              <a:rPr lang="en-US" b="1" dirty="0" smtClean="0"/>
              <a:t>n-3</a:t>
            </a:r>
            <a:r>
              <a:rPr lang="en-US" dirty="0" smtClean="0"/>
              <a:t> and so on. Thus, the total number of comparisons can be found by;</a:t>
            </a:r>
          </a:p>
          <a:p>
            <a:endParaRPr lang="pt-BR" dirty="0" smtClean="0"/>
          </a:p>
          <a:p>
            <a:r>
              <a:rPr lang="pt-BR" dirty="0" smtClean="0"/>
              <a:t>Output; (n-1) + (n-2) + (n-3) + (n-4) + ...... + 1 </a:t>
            </a:r>
          </a:p>
          <a:p>
            <a:endParaRPr lang="pt-BR" dirty="0" smtClean="0"/>
          </a:p>
          <a:p>
            <a:endParaRPr lang="pt-BR" dirty="0" smtClean="0"/>
          </a:p>
          <a:p>
            <a:endParaRPr lang="pt-BR" dirty="0" smtClean="0"/>
          </a:p>
          <a:p>
            <a:r>
              <a:rPr lang="pt-BR" dirty="0" smtClean="0"/>
              <a:t>Sum= i.e., O(n</a:t>
            </a:r>
            <a:r>
              <a:rPr lang="pt-BR" baseline="30000" dirty="0" smtClean="0"/>
              <a:t>2</a:t>
            </a:r>
            <a:r>
              <a:rPr lang="pt-BR" dirty="0" smtClean="0"/>
              <a:t>)</a:t>
            </a:r>
          </a:p>
          <a:p>
            <a:endParaRPr lang="en-US" sz="1200" dirty="0" smtClean="0"/>
          </a:p>
          <a:p>
            <a:r>
              <a:rPr lang="en-US" sz="1200" dirty="0" smtClean="0"/>
              <a:t>		Therefore, the insertion sort algorithm encompasses a time complexity of </a:t>
            </a:r>
            <a:r>
              <a:rPr lang="en-US" sz="1200" b="1" dirty="0" smtClean="0"/>
              <a:t>O(n</a:t>
            </a:r>
            <a:r>
              <a:rPr lang="en-US" sz="1200" b="1" baseline="30000" dirty="0" smtClean="0"/>
              <a:t>2</a:t>
            </a:r>
            <a:r>
              <a:rPr lang="en-US" sz="1200" b="1" dirty="0" smtClean="0"/>
              <a:t>)</a:t>
            </a:r>
            <a:r>
              <a:rPr lang="en-US" sz="1200" dirty="0" smtClean="0"/>
              <a:t> and a space complexity of </a:t>
            </a:r>
            <a:r>
              <a:rPr lang="en-US" sz="1200" b="1" dirty="0" smtClean="0"/>
              <a:t>O(1)</a:t>
            </a:r>
            <a:r>
              <a:rPr lang="en-US" sz="1200" dirty="0" smtClean="0"/>
              <a:t> because it necessitates some extra memory space for a </a:t>
            </a:r>
            <a:r>
              <a:rPr lang="en-US" sz="1200" b="1" dirty="0" smtClean="0"/>
              <a:t>key</a:t>
            </a:r>
            <a:r>
              <a:rPr lang="en-US" sz="1200" dirty="0" smtClean="0"/>
              <a:t> variable to perform swaps.</a:t>
            </a:r>
            <a:endParaRPr lang="en-US" sz="1200" dirty="0"/>
          </a:p>
        </p:txBody>
      </p:sp>
      <p:pic>
        <p:nvPicPr>
          <p:cNvPr id="66" name="Picture 65" descr="13.png"/>
          <p:cNvPicPr>
            <a:picLocks noChangeAspect="1"/>
          </p:cNvPicPr>
          <p:nvPr/>
        </p:nvPicPr>
        <p:blipFill>
          <a:blip r:embed="rId4"/>
          <a:stretch>
            <a:fillRect/>
          </a:stretch>
        </p:blipFill>
        <p:spPr>
          <a:xfrm>
            <a:off x="1651602" y="3238994"/>
            <a:ext cx="5819775" cy="80962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912154"/>
            <a:ext cx="8665739" cy="601336"/>
          </a:xfrm>
          <a:prstGeom prst="rect">
            <a:avLst/>
          </a:prstGeom>
        </p:spPr>
        <p:txBody>
          <a:bodyPr spcFirstLastPara="1" wrap="square" lIns="91425" tIns="91425" rIns="91425" bIns="91425" anchor="b" anchorCtr="0">
            <a:noAutofit/>
          </a:bodyPr>
          <a:lstStyle/>
          <a:p>
            <a:pPr algn="just"/>
            <a:r>
              <a:rPr lang="en-US" sz="2400" b="1" dirty="0" smtClean="0"/>
              <a:t>Time Complexities:</a:t>
            </a:r>
            <a:endParaRPr lang="en-US" sz="2400" b="1" dirty="0"/>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719999" y="1376855"/>
            <a:ext cx="8213794" cy="3594537"/>
          </a:xfrm>
        </p:spPr>
        <p:txBody>
          <a:bodyPr/>
          <a:lstStyle/>
          <a:p>
            <a:r>
              <a:rPr lang="en-US" b="1" dirty="0" smtClean="0"/>
              <a:t>Best Case Complexity:</a:t>
            </a:r>
            <a:r>
              <a:rPr lang="en-US" dirty="0" smtClean="0"/>
              <a:t> The insertion sort algorithm has a best-case time complexity of </a:t>
            </a:r>
            <a:r>
              <a:rPr lang="en-US" b="1" dirty="0" smtClean="0"/>
              <a:t>O(n)</a:t>
            </a:r>
            <a:r>
              <a:rPr lang="en-US" dirty="0" smtClean="0"/>
              <a:t> for the already sorted array because here, only the outer loop is running n times, and the inner loop is kept still.</a:t>
            </a:r>
          </a:p>
          <a:p>
            <a:endParaRPr lang="en-US" b="1" dirty="0" smtClean="0"/>
          </a:p>
          <a:p>
            <a:r>
              <a:rPr lang="en-US" b="1" dirty="0" smtClean="0"/>
              <a:t>Average Case Complexity:</a:t>
            </a:r>
            <a:r>
              <a:rPr lang="en-US" dirty="0" smtClean="0"/>
              <a:t> The average-case time complexity for the insertion sort algorithm is </a:t>
            </a:r>
            <a:r>
              <a:rPr lang="en-US" b="1" dirty="0" smtClean="0"/>
              <a:t>O(n</a:t>
            </a:r>
            <a:r>
              <a:rPr lang="en-US" b="1" baseline="30000" dirty="0" smtClean="0"/>
              <a:t>2</a:t>
            </a:r>
            <a:r>
              <a:rPr lang="en-US" b="1" dirty="0" smtClean="0"/>
              <a:t>)</a:t>
            </a:r>
            <a:r>
              <a:rPr lang="en-US" dirty="0" smtClean="0"/>
              <a:t>, which is incurred when the existing elements are in jumbled order, i.e., neither in the ascending order nor in the descending order.</a:t>
            </a:r>
          </a:p>
          <a:p>
            <a:endParaRPr lang="en-US" b="1" dirty="0" smtClean="0"/>
          </a:p>
          <a:p>
            <a:r>
              <a:rPr lang="en-US" b="1" dirty="0" smtClean="0"/>
              <a:t>Worst Case Complexity:</a:t>
            </a:r>
            <a:r>
              <a:rPr lang="en-US" dirty="0" smtClean="0"/>
              <a:t> The worst-case time complexity is also </a:t>
            </a:r>
            <a:r>
              <a:rPr lang="en-US" b="1" dirty="0" smtClean="0"/>
              <a:t>O(n</a:t>
            </a:r>
            <a:r>
              <a:rPr lang="en-US" b="1" baseline="30000" dirty="0" smtClean="0"/>
              <a:t>2</a:t>
            </a:r>
            <a:r>
              <a:rPr lang="en-US" b="1" dirty="0" smtClean="0"/>
              <a:t>)</a:t>
            </a:r>
            <a:r>
              <a:rPr lang="en-US" dirty="0" smtClean="0"/>
              <a:t>, which occurs when we sort the ascending order of an array into the descending order.</a:t>
            </a:r>
            <a:br>
              <a:rPr lang="en-US" dirty="0" smtClean="0"/>
            </a:br>
            <a:r>
              <a:rPr lang="en-US" dirty="0" smtClean="0"/>
              <a:t>In this algorithm, every individual element is compared with the rest of the elements, due to which n-1 comparisons are made for every n</a:t>
            </a:r>
            <a:r>
              <a:rPr lang="en-US" baseline="30000" dirty="0" smtClean="0"/>
              <a:t>th </a:t>
            </a:r>
            <a:r>
              <a:rPr lang="en-US" dirty="0" smtClean="0"/>
              <a:t>element.</a:t>
            </a:r>
          </a:p>
          <a:p>
            <a:endParaRPr lang="en-US" dirty="0" smtClean="0"/>
          </a:p>
          <a:p>
            <a:r>
              <a:rPr lang="en-US" dirty="0" smtClean="0"/>
              <a:t>The insertion sort algorithm is highly recommended, especially when a few elements are left for sorting or in case the array encompasses few elements.</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1059298"/>
            <a:ext cx="8665739" cy="601336"/>
          </a:xfrm>
          <a:prstGeom prst="rect">
            <a:avLst/>
          </a:prstGeom>
        </p:spPr>
        <p:txBody>
          <a:bodyPr spcFirstLastPara="1" wrap="square" lIns="91425" tIns="91425" rIns="91425" bIns="91425" anchor="b" anchorCtr="0">
            <a:noAutofit/>
          </a:bodyPr>
          <a:lstStyle/>
          <a:p>
            <a:pPr algn="just"/>
            <a:r>
              <a:rPr lang="en-US" sz="2800" b="1" dirty="0" smtClean="0"/>
              <a:t>Space Complexity</a:t>
            </a:r>
            <a:endParaRPr lang="en-US" sz="2800" b="1" dirty="0"/>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719999" y="1629103"/>
            <a:ext cx="7688277" cy="3514397"/>
          </a:xfrm>
        </p:spPr>
        <p:txBody>
          <a:bodyPr/>
          <a:lstStyle/>
          <a:p>
            <a:pPr>
              <a:buFont typeface="Arial" pitchFamily="34" charset="0"/>
              <a:buChar char="•"/>
            </a:pPr>
            <a:r>
              <a:rPr lang="en-US" dirty="0" smtClean="0"/>
              <a:t>The insertion sort encompasses a space complexity of </a:t>
            </a:r>
            <a:r>
              <a:rPr lang="en-US" b="1" dirty="0" smtClean="0"/>
              <a:t>O(1)</a:t>
            </a:r>
            <a:r>
              <a:rPr lang="en-US" dirty="0" smtClean="0"/>
              <a:t> due to the usage of an extra variable </a:t>
            </a:r>
            <a:r>
              <a:rPr lang="en-US" b="1" dirty="0" smtClean="0"/>
              <a:t>key</a:t>
            </a:r>
            <a:r>
              <a:rPr lang="en-US" dirty="0" smtClean="0"/>
              <a:t>.</a:t>
            </a:r>
          </a:p>
          <a:p>
            <a:pPr>
              <a:buFont typeface="Arial" pitchFamily="34" charset="0"/>
              <a:buChar char="•"/>
            </a:pPr>
            <a:endParaRPr lang="en-US" dirty="0" smtClean="0"/>
          </a:p>
          <a:p>
            <a:r>
              <a:rPr lang="en-US" b="1" dirty="0" smtClean="0"/>
              <a:t>Insertion Sort Applications</a:t>
            </a:r>
          </a:p>
          <a:p>
            <a:pPr>
              <a:buFont typeface="Arial" pitchFamily="34" charset="0"/>
              <a:buChar char="•"/>
            </a:pPr>
            <a:endParaRPr lang="en-US" dirty="0" smtClean="0"/>
          </a:p>
          <a:p>
            <a:r>
              <a:rPr lang="en-US" dirty="0" smtClean="0"/>
              <a:t>		The insertion sort algorithm is used in the following cases:</a:t>
            </a:r>
          </a:p>
          <a:p>
            <a:pPr>
              <a:buFont typeface="Arial" pitchFamily="34" charset="0"/>
              <a:buChar char="•"/>
            </a:pPr>
            <a:endParaRPr lang="en-US" dirty="0" smtClean="0"/>
          </a:p>
          <a:p>
            <a:pPr>
              <a:buFont typeface="Arial" pitchFamily="34" charset="0"/>
              <a:buChar char="•"/>
            </a:pPr>
            <a:r>
              <a:rPr lang="en-US" dirty="0" smtClean="0"/>
              <a:t>When the array contains only a few elements.</a:t>
            </a:r>
          </a:p>
          <a:p>
            <a:pPr>
              <a:buFont typeface="Arial" pitchFamily="34" charset="0"/>
              <a:buChar char="•"/>
            </a:pPr>
            <a:endParaRPr lang="en-US" dirty="0" smtClean="0"/>
          </a:p>
          <a:p>
            <a:pPr>
              <a:buFont typeface="Arial" pitchFamily="34" charset="0"/>
              <a:buChar char="•"/>
            </a:pPr>
            <a:r>
              <a:rPr lang="en-US" dirty="0" smtClean="0"/>
              <a:t>When there exist few elements to sort.</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2" y="1174912"/>
            <a:ext cx="3739200" cy="60133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000" b="1" dirty="0" smtClean="0"/>
              <a:t>Algorithm</a:t>
            </a:r>
            <a:endParaRPr sz="4000" b="1" dirty="0"/>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719999" y="1807779"/>
            <a:ext cx="7688277" cy="3335721"/>
          </a:xfrm>
        </p:spPr>
        <p:txBody>
          <a:bodyPr/>
          <a:lstStyle/>
          <a:p>
            <a:r>
              <a:rPr lang="en-US" dirty="0" smtClean="0"/>
              <a:t>From the data structure point of view, following are some important categories of algorithms −</a:t>
            </a:r>
          </a:p>
          <a:p>
            <a:r>
              <a:rPr lang="en-US" b="1" dirty="0" smtClean="0"/>
              <a:t>	</a:t>
            </a:r>
          </a:p>
          <a:p>
            <a:r>
              <a:rPr lang="en-US" b="1" dirty="0" smtClean="0"/>
              <a:t>	Search</a:t>
            </a:r>
            <a:r>
              <a:rPr lang="en-US" dirty="0" smtClean="0"/>
              <a:t> − Algorithm to search an item in a data structure.</a:t>
            </a:r>
          </a:p>
          <a:p>
            <a:endParaRPr lang="en-US" b="1" dirty="0" smtClean="0"/>
          </a:p>
          <a:p>
            <a:r>
              <a:rPr lang="en-US" b="1" dirty="0" smtClean="0"/>
              <a:t>	Sort</a:t>
            </a:r>
            <a:r>
              <a:rPr lang="en-US" dirty="0" smtClean="0"/>
              <a:t> − Algorithm to sort items in a certain order.</a:t>
            </a:r>
          </a:p>
          <a:p>
            <a:endParaRPr lang="en-US" b="1" dirty="0" smtClean="0"/>
          </a:p>
          <a:p>
            <a:r>
              <a:rPr lang="en-US" b="1" dirty="0" smtClean="0"/>
              <a:t>	Insert</a:t>
            </a:r>
            <a:r>
              <a:rPr lang="en-US" dirty="0" smtClean="0"/>
              <a:t> − Algorithm to insert item in a data structure.</a:t>
            </a:r>
          </a:p>
          <a:p>
            <a:endParaRPr lang="en-US" b="1" dirty="0" smtClean="0"/>
          </a:p>
          <a:p>
            <a:r>
              <a:rPr lang="en-US" b="1" dirty="0" smtClean="0"/>
              <a:t>	Update</a:t>
            </a:r>
            <a:r>
              <a:rPr lang="en-US" dirty="0" smtClean="0"/>
              <a:t> − Algorithm to update an existing item in a data structure.</a:t>
            </a:r>
          </a:p>
          <a:p>
            <a:endParaRPr lang="en-US" b="1" dirty="0" smtClean="0"/>
          </a:p>
          <a:p>
            <a:r>
              <a:rPr lang="en-US" b="1" dirty="0" smtClean="0"/>
              <a:t>	Delete</a:t>
            </a:r>
            <a:r>
              <a:rPr lang="en-US" dirty="0" smtClean="0"/>
              <a:t> − Algorithm to delete an existing item from a data structure.</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1017256"/>
            <a:ext cx="8665739" cy="601336"/>
          </a:xfrm>
          <a:prstGeom prst="rect">
            <a:avLst/>
          </a:prstGeom>
        </p:spPr>
        <p:txBody>
          <a:bodyPr spcFirstLastPara="1" wrap="square" lIns="91425" tIns="91425" rIns="91425" bIns="91425" anchor="b" anchorCtr="0">
            <a:noAutofit/>
          </a:bodyPr>
          <a:lstStyle/>
          <a:p>
            <a:pPr algn="just"/>
            <a:r>
              <a:rPr lang="en-US" sz="2400" b="1" dirty="0" smtClean="0"/>
              <a:t>Advantages of Insertion Sort</a:t>
            </a:r>
            <a:endParaRPr lang="en-US" sz="2400" b="1" dirty="0"/>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719999" y="1629103"/>
            <a:ext cx="7688277" cy="3514397"/>
          </a:xfrm>
        </p:spPr>
        <p:txBody>
          <a:bodyPr/>
          <a:lstStyle/>
          <a:p>
            <a:pPr>
              <a:buFont typeface="Arial" pitchFamily="34" charset="0"/>
              <a:buChar char="•"/>
            </a:pPr>
            <a:r>
              <a:rPr lang="en-US" dirty="0" smtClean="0"/>
              <a:t>It is simple to implement.</a:t>
            </a:r>
          </a:p>
          <a:p>
            <a:pPr>
              <a:buFont typeface="Arial" pitchFamily="34" charset="0"/>
              <a:buChar char="•"/>
            </a:pPr>
            <a:endParaRPr lang="en-US" dirty="0" smtClean="0"/>
          </a:p>
          <a:p>
            <a:pPr>
              <a:buFont typeface="Arial" pitchFamily="34" charset="0"/>
              <a:buChar char="•"/>
            </a:pPr>
            <a:r>
              <a:rPr lang="en-US" dirty="0" smtClean="0"/>
              <a:t>It is efficient on small datasets.</a:t>
            </a:r>
          </a:p>
          <a:p>
            <a:pPr>
              <a:buFont typeface="Arial" pitchFamily="34" charset="0"/>
              <a:buChar char="•"/>
            </a:pPr>
            <a:endParaRPr lang="en-US" dirty="0" smtClean="0"/>
          </a:p>
          <a:p>
            <a:pPr>
              <a:buFont typeface="Arial" pitchFamily="34" charset="0"/>
              <a:buChar char="•"/>
            </a:pPr>
            <a:r>
              <a:rPr lang="en-US" dirty="0" smtClean="0"/>
              <a:t>It is stable (does not change the relative order of elements with equal keys)</a:t>
            </a:r>
          </a:p>
          <a:p>
            <a:pPr>
              <a:buFont typeface="Arial" pitchFamily="34" charset="0"/>
              <a:buChar char="•"/>
            </a:pPr>
            <a:endParaRPr lang="en-US" dirty="0" smtClean="0"/>
          </a:p>
          <a:p>
            <a:pPr>
              <a:buFont typeface="Arial" pitchFamily="34" charset="0"/>
              <a:buChar char="•"/>
            </a:pPr>
            <a:r>
              <a:rPr lang="en-US" dirty="0" smtClean="0"/>
              <a:t>It is in-place (only requires a constant amount O (1) of extra memory space).</a:t>
            </a:r>
          </a:p>
          <a:p>
            <a:pPr>
              <a:buFont typeface="Arial" pitchFamily="34" charset="0"/>
              <a:buChar char="•"/>
            </a:pPr>
            <a:endParaRPr lang="en-US" dirty="0" smtClean="0"/>
          </a:p>
          <a:p>
            <a:pPr>
              <a:buFont typeface="Arial" pitchFamily="34" charset="0"/>
              <a:buChar char="•"/>
            </a:pPr>
            <a:r>
              <a:rPr lang="en-US" dirty="0" smtClean="0"/>
              <a:t>It is an online algorithm, which can sort a list when it is received.</a:t>
            </a:r>
          </a:p>
          <a:p>
            <a:pPr>
              <a:buFont typeface="Arial" pitchFamily="34" charset="0"/>
              <a:buChar char="•"/>
            </a:pP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1069808"/>
            <a:ext cx="8665739" cy="601336"/>
          </a:xfrm>
          <a:prstGeom prst="rect">
            <a:avLst/>
          </a:prstGeom>
        </p:spPr>
        <p:txBody>
          <a:bodyPr spcFirstLastPara="1" wrap="square" lIns="91425" tIns="91425" rIns="91425" bIns="91425" anchor="b" anchorCtr="0">
            <a:noAutofit/>
          </a:bodyPr>
          <a:lstStyle/>
          <a:p>
            <a:pPr algn="just"/>
            <a:r>
              <a:rPr lang="en-US" sz="2800" b="1" dirty="0" smtClean="0"/>
              <a:t>Greedy Algorithm Introduction</a:t>
            </a:r>
            <a:endParaRPr lang="en-US" sz="2800" b="1" dirty="0"/>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719999" y="1629103"/>
            <a:ext cx="7688277" cy="3514397"/>
          </a:xfrm>
        </p:spPr>
        <p:txBody>
          <a:bodyPr/>
          <a:lstStyle/>
          <a:p>
            <a:r>
              <a:rPr lang="en-US" dirty="0" smtClean="0"/>
              <a:t>		"Greedy Method finds out of many options, but you have to choose the best option."</a:t>
            </a:r>
          </a:p>
          <a:p>
            <a:r>
              <a:rPr lang="en-US" dirty="0" smtClean="0"/>
              <a:t>	</a:t>
            </a:r>
          </a:p>
          <a:p>
            <a:r>
              <a:rPr lang="en-US" dirty="0" smtClean="0"/>
              <a:t>		In this method, we have to find out the best method/option out of many present ways.</a:t>
            </a:r>
          </a:p>
          <a:p>
            <a:r>
              <a:rPr lang="en-US" dirty="0" smtClean="0"/>
              <a:t>	</a:t>
            </a:r>
          </a:p>
          <a:p>
            <a:r>
              <a:rPr lang="en-US" dirty="0" smtClean="0"/>
              <a:t>		In this approach/method we focus on the first stage and decide the output, don't think about the future.</a:t>
            </a:r>
          </a:p>
          <a:p>
            <a:r>
              <a:rPr lang="en-US" dirty="0" smtClean="0"/>
              <a:t>		</a:t>
            </a:r>
          </a:p>
          <a:p>
            <a:r>
              <a:rPr lang="en-US" dirty="0" smtClean="0"/>
              <a:t>		This method may or may not give the best output.</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719999" y="1114097"/>
            <a:ext cx="7688277" cy="4029403"/>
          </a:xfrm>
        </p:spPr>
        <p:txBody>
          <a:bodyPr/>
          <a:lstStyle/>
          <a:p>
            <a:r>
              <a:rPr lang="en-US" dirty="0" smtClean="0"/>
              <a:t>		Greedy Algorithm solves problems by making the best choice that seems best at the particular moment. Many optimization problems can be determined using a greedy algorithm. Some issues have no efficient solution, but a greedy algorithm may provide a solution that is close to optimal. A greedy algorithm works if a problem exhibits the following two properties:</a:t>
            </a:r>
          </a:p>
          <a:p>
            <a:endParaRPr lang="en-US" b="1" dirty="0" smtClean="0"/>
          </a:p>
          <a:p>
            <a:r>
              <a:rPr lang="en-US" b="1" dirty="0" smtClean="0"/>
              <a:t>Greedy Choice Property:</a:t>
            </a:r>
            <a:r>
              <a:rPr lang="en-US" dirty="0" smtClean="0"/>
              <a:t> A globally optimal solution can be reached at by creating a locally optimal solution. In other words, an optimal solution can be obtained by creating "greedy" choices.</a:t>
            </a:r>
          </a:p>
          <a:p>
            <a:endParaRPr lang="en-US" b="1" dirty="0" smtClean="0"/>
          </a:p>
          <a:p>
            <a:r>
              <a:rPr lang="en-US" b="1" dirty="0" smtClean="0"/>
              <a:t>Optimal substructure:</a:t>
            </a:r>
            <a:r>
              <a:rPr lang="en-US" dirty="0" smtClean="0"/>
              <a:t> Optimal solutions contain optimal sub solutions. In other words, answers to </a:t>
            </a:r>
            <a:r>
              <a:rPr lang="en-US" dirty="0" err="1" smtClean="0"/>
              <a:t>subproblems</a:t>
            </a:r>
            <a:r>
              <a:rPr lang="en-US" dirty="0" smtClean="0"/>
              <a:t> of an optimal solution are optimal.</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1038277"/>
            <a:ext cx="8665739" cy="601336"/>
          </a:xfrm>
          <a:prstGeom prst="rect">
            <a:avLst/>
          </a:prstGeom>
        </p:spPr>
        <p:txBody>
          <a:bodyPr spcFirstLastPara="1" wrap="square" lIns="91425" tIns="91425" rIns="91425" bIns="91425" anchor="b" anchorCtr="0">
            <a:noAutofit/>
          </a:bodyPr>
          <a:lstStyle/>
          <a:p>
            <a:pPr algn="just"/>
            <a:r>
              <a:rPr lang="en-US" sz="2800" b="1" dirty="0" smtClean="0"/>
              <a:t>Example:</a:t>
            </a:r>
            <a:endParaRPr lang="en-US" sz="2800" b="1" dirty="0"/>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719999" y="1629103"/>
            <a:ext cx="7688277" cy="3514397"/>
          </a:xfrm>
        </p:spPr>
        <p:txBody>
          <a:bodyPr/>
          <a:lstStyle/>
          <a:p>
            <a:pPr>
              <a:buFont typeface="Arial" pitchFamily="34" charset="0"/>
              <a:buChar char="•"/>
            </a:pPr>
            <a:r>
              <a:rPr lang="en-US" dirty="0" smtClean="0"/>
              <a:t>machine scheduling</a:t>
            </a:r>
          </a:p>
          <a:p>
            <a:pPr>
              <a:buFont typeface="Arial" pitchFamily="34" charset="0"/>
              <a:buChar char="•"/>
            </a:pPr>
            <a:endParaRPr lang="en-US" dirty="0" smtClean="0"/>
          </a:p>
          <a:p>
            <a:pPr>
              <a:buFont typeface="Arial" pitchFamily="34" charset="0"/>
              <a:buChar char="•"/>
            </a:pPr>
            <a:r>
              <a:rPr lang="en-US" dirty="0" smtClean="0"/>
              <a:t>Fractional Knapsack Problem</a:t>
            </a:r>
          </a:p>
          <a:p>
            <a:pPr>
              <a:buFont typeface="Arial" pitchFamily="34" charset="0"/>
              <a:buChar char="•"/>
            </a:pPr>
            <a:endParaRPr lang="en-US" dirty="0" smtClean="0"/>
          </a:p>
          <a:p>
            <a:pPr>
              <a:buFont typeface="Arial" pitchFamily="34" charset="0"/>
              <a:buChar char="•"/>
            </a:pPr>
            <a:r>
              <a:rPr lang="en-US" dirty="0" smtClean="0"/>
              <a:t>Minimum Spanning Tree</a:t>
            </a:r>
          </a:p>
          <a:p>
            <a:pPr>
              <a:buFont typeface="Arial" pitchFamily="34" charset="0"/>
              <a:buChar char="•"/>
            </a:pPr>
            <a:endParaRPr lang="en-US" dirty="0" smtClean="0"/>
          </a:p>
          <a:p>
            <a:pPr>
              <a:buFont typeface="Arial" pitchFamily="34" charset="0"/>
              <a:buChar char="•"/>
            </a:pPr>
            <a:r>
              <a:rPr lang="en-US" dirty="0" smtClean="0"/>
              <a:t>Huffman Code</a:t>
            </a:r>
          </a:p>
          <a:p>
            <a:pPr>
              <a:buFont typeface="Arial" pitchFamily="34" charset="0"/>
              <a:buChar char="•"/>
            </a:pPr>
            <a:endParaRPr lang="en-US" dirty="0" smtClean="0"/>
          </a:p>
          <a:p>
            <a:pPr>
              <a:buFont typeface="Arial" pitchFamily="34" charset="0"/>
              <a:buChar char="•"/>
            </a:pPr>
            <a:r>
              <a:rPr lang="en-US" dirty="0" smtClean="0"/>
              <a:t>Job Sequencing</a:t>
            </a:r>
          </a:p>
          <a:p>
            <a:pPr>
              <a:buFont typeface="Arial" pitchFamily="34" charset="0"/>
              <a:buChar char="•"/>
            </a:pPr>
            <a:endParaRPr lang="en-US" dirty="0" smtClean="0"/>
          </a:p>
          <a:p>
            <a:pPr>
              <a:buFont typeface="Arial" pitchFamily="34" charset="0"/>
              <a:buChar char="•"/>
            </a:pPr>
            <a:r>
              <a:rPr lang="en-US" dirty="0" smtClean="0"/>
              <a:t>Activity Selection Problem</a:t>
            </a:r>
          </a:p>
          <a:p>
            <a:pPr>
              <a:buFont typeface="Arial" pitchFamily="34" charset="0"/>
              <a:buChar char="•"/>
            </a:pP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1174912"/>
            <a:ext cx="8665739" cy="601336"/>
          </a:xfrm>
          <a:prstGeom prst="rect">
            <a:avLst/>
          </a:prstGeom>
        </p:spPr>
        <p:txBody>
          <a:bodyPr spcFirstLastPara="1" wrap="square" lIns="91425" tIns="91425" rIns="91425" bIns="91425" anchor="b" anchorCtr="0">
            <a:noAutofit/>
          </a:bodyPr>
          <a:lstStyle/>
          <a:p>
            <a:pPr algn="just"/>
            <a:r>
              <a:rPr lang="en-US" sz="2800" b="1" dirty="0" smtClean="0"/>
              <a:t>Steps for achieving a Greedy Algorithm are:</a:t>
            </a:r>
            <a:endParaRPr lang="en-US" sz="2800" b="1" dirty="0"/>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719999" y="1975945"/>
            <a:ext cx="7688277" cy="3167555"/>
          </a:xfrm>
        </p:spPr>
        <p:txBody>
          <a:bodyPr/>
          <a:lstStyle/>
          <a:p>
            <a:r>
              <a:rPr lang="en-US" b="1" dirty="0" smtClean="0"/>
              <a:t>Feasible:</a:t>
            </a:r>
            <a:r>
              <a:rPr lang="en-US" dirty="0" smtClean="0"/>
              <a:t> Here we check whether it satisfies all possible constraints or not, to obtain at least one solution to our problems.</a:t>
            </a:r>
          </a:p>
          <a:p>
            <a:endParaRPr lang="en-US" b="1" dirty="0" smtClean="0"/>
          </a:p>
          <a:p>
            <a:r>
              <a:rPr lang="en-US" b="1" dirty="0" smtClean="0"/>
              <a:t>Local Optimal Choice:</a:t>
            </a:r>
            <a:r>
              <a:rPr lang="en-US" dirty="0" smtClean="0"/>
              <a:t> In this, the choice should be the optimum which is selected from the currently available</a:t>
            </a:r>
          </a:p>
          <a:p>
            <a:endParaRPr lang="en-US" b="1" dirty="0" smtClean="0"/>
          </a:p>
          <a:p>
            <a:r>
              <a:rPr lang="en-US" b="1" dirty="0" smtClean="0"/>
              <a:t>Unalterable:</a:t>
            </a:r>
            <a:r>
              <a:rPr lang="en-US" dirty="0" smtClean="0"/>
              <a:t> Once the decision is made, at any subsequence step that option is not altered.</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1006746"/>
            <a:ext cx="8665739" cy="601336"/>
          </a:xfrm>
          <a:prstGeom prst="rect">
            <a:avLst/>
          </a:prstGeom>
        </p:spPr>
        <p:txBody>
          <a:bodyPr spcFirstLastPara="1" wrap="square" lIns="91425" tIns="91425" rIns="91425" bIns="91425" anchor="b" anchorCtr="0">
            <a:noAutofit/>
          </a:bodyPr>
          <a:lstStyle/>
          <a:p>
            <a:pPr algn="just"/>
            <a:r>
              <a:rPr lang="en-US" sz="2800" b="1" dirty="0" smtClean="0"/>
              <a:t>Huffman Codes</a:t>
            </a:r>
            <a:endParaRPr lang="en-US" sz="2800" b="1" dirty="0"/>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719999" y="1629103"/>
            <a:ext cx="7688277" cy="3514397"/>
          </a:xfrm>
        </p:spPr>
        <p:txBody>
          <a:bodyPr/>
          <a:lstStyle/>
          <a:p>
            <a:endParaRPr lang="en-US" dirty="0" smtClean="0"/>
          </a:p>
          <a:p>
            <a:r>
              <a:rPr lang="en-US" dirty="0" smtClean="0"/>
              <a:t>(</a:t>
            </a:r>
            <a:r>
              <a:rPr lang="en-US" dirty="0" err="1" smtClean="0"/>
              <a:t>i</a:t>
            </a:r>
            <a:r>
              <a:rPr lang="en-US" dirty="0" smtClean="0"/>
              <a:t>) Data can be encoded efficiently using Huffman Codes.</a:t>
            </a:r>
          </a:p>
          <a:p>
            <a:endParaRPr lang="en-US" dirty="0" smtClean="0"/>
          </a:p>
          <a:p>
            <a:r>
              <a:rPr lang="en-US" dirty="0" smtClean="0"/>
              <a:t>(ii) It is a widely used and beneficial technique for compressing data.</a:t>
            </a:r>
          </a:p>
          <a:p>
            <a:endParaRPr lang="en-US" dirty="0" smtClean="0"/>
          </a:p>
          <a:p>
            <a:r>
              <a:rPr lang="en-US" dirty="0" smtClean="0"/>
              <a:t>(iii) Huffman's greedy algorithm uses a table of the frequencies of occurrences of each character to build up an optimal way of representing each character as a binary string.</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719999" y="1629103"/>
            <a:ext cx="7688277" cy="3514397"/>
          </a:xfrm>
        </p:spPr>
        <p:txBody>
          <a:bodyPr/>
          <a:lstStyle/>
          <a:p>
            <a:r>
              <a:rPr lang="en-US" dirty="0" smtClean="0"/>
              <a:t>		Suppose we have 10</a:t>
            </a:r>
            <a:r>
              <a:rPr lang="en-US" baseline="30000" dirty="0" smtClean="0"/>
              <a:t>5</a:t>
            </a:r>
            <a:r>
              <a:rPr lang="en-US" dirty="0" smtClean="0"/>
              <a:t> characters in a data file. Normal Storage: 8 bits per character (ASCII) - 8 x 10</a:t>
            </a:r>
            <a:r>
              <a:rPr lang="en-US" baseline="30000" dirty="0" smtClean="0"/>
              <a:t>5</a:t>
            </a:r>
            <a:r>
              <a:rPr lang="en-US" dirty="0" smtClean="0"/>
              <a:t> bits in a file. But we want to compress the file and save it compactly. Suppose only six characters appear in the file:</a:t>
            </a:r>
          </a:p>
          <a:p>
            <a:endParaRPr lang="en-US" dirty="0" smtClean="0"/>
          </a:p>
          <a:p>
            <a:endParaRPr lang="en-US" dirty="0" smtClean="0"/>
          </a:p>
          <a:p>
            <a:endParaRPr lang="en-US" dirty="0" smtClean="0"/>
          </a:p>
          <a:p>
            <a:endParaRPr lang="en-US" dirty="0" smtClean="0"/>
          </a:p>
          <a:p>
            <a:endParaRPr lang="en-US" dirty="0" smtClean="0"/>
          </a:p>
          <a:p>
            <a:r>
              <a:rPr lang="en-US" dirty="0" smtClean="0"/>
              <a:t>How can we represent the data in a Compact way?</a:t>
            </a:r>
          </a:p>
          <a:p>
            <a:endParaRPr lang="en-US" dirty="0" smtClean="0"/>
          </a:p>
          <a:p>
            <a:endParaRPr lang="en-US" dirty="0" smtClean="0"/>
          </a:p>
          <a:p>
            <a:endParaRPr lang="en-US" dirty="0" smtClean="0"/>
          </a:p>
          <a:p>
            <a:endParaRPr lang="en-US" dirty="0"/>
          </a:p>
        </p:txBody>
      </p:sp>
      <p:pic>
        <p:nvPicPr>
          <p:cNvPr id="66" name="Picture 65" descr="1.png"/>
          <p:cNvPicPr>
            <a:picLocks noChangeAspect="1"/>
          </p:cNvPicPr>
          <p:nvPr/>
        </p:nvPicPr>
        <p:blipFill>
          <a:blip r:embed="rId4"/>
          <a:stretch>
            <a:fillRect/>
          </a:stretch>
        </p:blipFill>
        <p:spPr>
          <a:xfrm>
            <a:off x="1528337" y="2770105"/>
            <a:ext cx="6087325" cy="381053"/>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719999" y="1198179"/>
            <a:ext cx="8150732" cy="3945321"/>
          </a:xfrm>
        </p:spPr>
        <p:txBody>
          <a:bodyPr/>
          <a:lstStyle/>
          <a:p>
            <a:r>
              <a:rPr lang="en-US" b="1" dirty="0" smtClean="0"/>
              <a:t>(</a:t>
            </a:r>
            <a:r>
              <a:rPr lang="en-US" b="1" dirty="0" err="1" smtClean="0"/>
              <a:t>i</a:t>
            </a:r>
            <a:r>
              <a:rPr lang="en-US" b="1" dirty="0" smtClean="0"/>
              <a:t>) Fixed length Code:</a:t>
            </a:r>
            <a:r>
              <a:rPr lang="en-US" dirty="0" smtClean="0"/>
              <a:t> Each letter represented by an equal number of bits. With a fixed length code, at least 3 bits per character:</a:t>
            </a:r>
          </a:p>
          <a:p>
            <a:r>
              <a:rPr lang="en-US" b="1" dirty="0" smtClean="0"/>
              <a:t>For example:</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For a file with 10</a:t>
            </a:r>
            <a:r>
              <a:rPr lang="en-US" baseline="30000" dirty="0" smtClean="0"/>
              <a:t>5</a:t>
            </a:r>
            <a:r>
              <a:rPr lang="en-US" dirty="0" smtClean="0"/>
              <a:t> characters, we need 3 x 10</a:t>
            </a:r>
            <a:r>
              <a:rPr lang="en-US" baseline="30000" dirty="0" smtClean="0"/>
              <a:t>5</a:t>
            </a:r>
            <a:r>
              <a:rPr lang="en-US" dirty="0" smtClean="0"/>
              <a:t> bits.</a:t>
            </a:r>
          </a:p>
          <a:p>
            <a:endParaRPr lang="en-US" dirty="0"/>
          </a:p>
        </p:txBody>
      </p:sp>
      <p:graphicFrame>
        <p:nvGraphicFramePr>
          <p:cNvPr id="66" name="Table 65"/>
          <p:cNvGraphicFramePr>
            <a:graphicFrameLocks noGrp="1"/>
          </p:cNvGraphicFramePr>
          <p:nvPr/>
        </p:nvGraphicFramePr>
        <p:xfrm>
          <a:off x="2343807" y="1826699"/>
          <a:ext cx="5486402" cy="2789445"/>
        </p:xfrm>
        <a:graphic>
          <a:graphicData uri="http://schemas.openxmlformats.org/drawingml/2006/table">
            <a:tbl>
              <a:tblPr firstRow="1" bandRow="1">
                <a:tableStyleId>{B84F22B8-B0F6-452D-A76B-A3ED32261386}</a:tableStyleId>
              </a:tblPr>
              <a:tblGrid>
                <a:gridCol w="2743201"/>
                <a:gridCol w="2743201"/>
              </a:tblGrid>
              <a:tr h="287840">
                <a:tc>
                  <a:txBody>
                    <a:bodyPr/>
                    <a:lstStyle/>
                    <a:p>
                      <a:pPr algn="ctr"/>
                      <a:r>
                        <a:rPr lang="pt-BR" dirty="0" smtClean="0"/>
                        <a:t>a</a:t>
                      </a:r>
                      <a:endParaRPr lang="en-US" dirty="0"/>
                    </a:p>
                  </a:txBody>
                  <a:tcPr/>
                </a:tc>
                <a:tc>
                  <a:txBody>
                    <a:bodyPr/>
                    <a:lstStyle/>
                    <a:p>
                      <a:pPr algn="ctr"/>
                      <a:r>
                        <a:rPr lang="pt-BR" dirty="0" smtClean="0"/>
                        <a:t>000</a:t>
                      </a:r>
                      <a:endParaRPr lang="en-US" dirty="0"/>
                    </a:p>
                  </a:txBody>
                  <a:tcPr/>
                </a:tc>
              </a:tr>
              <a:tr h="412005">
                <a:tc>
                  <a:txBody>
                    <a:bodyPr/>
                    <a:lstStyle/>
                    <a:p>
                      <a:pPr algn="ctr"/>
                      <a:r>
                        <a:rPr lang="pt-BR" dirty="0" smtClean="0"/>
                        <a:t>b</a:t>
                      </a:r>
                      <a:endParaRPr lang="en-US" dirty="0"/>
                    </a:p>
                  </a:txBody>
                  <a:tcPr/>
                </a:tc>
                <a:tc>
                  <a:txBody>
                    <a:bodyPr/>
                    <a:lstStyle/>
                    <a:p>
                      <a:pPr algn="ctr"/>
                      <a:r>
                        <a:rPr lang="pt-BR" dirty="0" smtClean="0"/>
                        <a:t>001</a:t>
                      </a:r>
                      <a:endParaRPr lang="en-US" dirty="0"/>
                    </a:p>
                  </a:txBody>
                  <a:tcPr/>
                </a:tc>
              </a:tr>
              <a:tr h="489328">
                <a:tc>
                  <a:txBody>
                    <a:bodyPr/>
                    <a:lstStyle/>
                    <a:p>
                      <a:pPr algn="ctr"/>
                      <a:r>
                        <a:rPr lang="pt-BR" dirty="0" smtClean="0"/>
                        <a:t>c</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BR" dirty="0" smtClean="0"/>
                        <a:t>010</a:t>
                      </a:r>
                      <a:endParaRPr lang="en-US" dirty="0" smtClean="0"/>
                    </a:p>
                    <a:p>
                      <a:pPr algn="ctr"/>
                      <a:endParaRPr lang="en-US" dirty="0"/>
                    </a:p>
                  </a:txBody>
                  <a:tcPr/>
                </a:tc>
              </a:tr>
              <a:tr h="489328">
                <a:tc>
                  <a:txBody>
                    <a:bodyPr/>
                    <a:lstStyle/>
                    <a:p>
                      <a:pPr algn="ctr"/>
                      <a:r>
                        <a:rPr lang="pt-BR" dirty="0" smtClean="0"/>
                        <a:t>d</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BR" dirty="0" smtClean="0"/>
                        <a:t>011</a:t>
                      </a:r>
                      <a:endParaRPr lang="en-US" dirty="0" smtClean="0"/>
                    </a:p>
                    <a:p>
                      <a:pPr algn="ctr"/>
                      <a:endParaRPr lang="en-US" dirty="0"/>
                    </a:p>
                  </a:txBody>
                  <a:tcPr/>
                </a:tc>
              </a:tr>
              <a:tr h="489328">
                <a:tc>
                  <a:txBody>
                    <a:bodyPr/>
                    <a:lstStyle/>
                    <a:p>
                      <a:pPr algn="ctr"/>
                      <a:r>
                        <a:rPr lang="pt-BR" dirty="0" smtClean="0"/>
                        <a:t>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BR" dirty="0" smtClean="0"/>
                        <a:t>100</a:t>
                      </a:r>
                      <a:endParaRPr lang="en-US" dirty="0" smtClean="0"/>
                    </a:p>
                    <a:p>
                      <a:pPr algn="ctr"/>
                      <a:endParaRPr lang="en-US" dirty="0"/>
                    </a:p>
                  </a:txBody>
                  <a:tcPr/>
                </a:tc>
              </a:tr>
              <a:tr h="489328">
                <a:tc>
                  <a:txBody>
                    <a:bodyPr/>
                    <a:lstStyle/>
                    <a:p>
                      <a:pPr algn="ctr"/>
                      <a:r>
                        <a:rPr lang="pt-BR" dirty="0" smtClean="0"/>
                        <a:t>f</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BR" dirty="0" smtClean="0"/>
                        <a:t>101</a:t>
                      </a:r>
                      <a:endParaRPr lang="en-US" dirty="0" smtClean="0"/>
                    </a:p>
                    <a:p>
                      <a:pPr algn="ctr"/>
                      <a:endParaRPr lang="en-US" dirty="0"/>
                    </a:p>
                  </a:txBody>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719999" y="1051035"/>
            <a:ext cx="7688277" cy="4092466"/>
          </a:xfrm>
        </p:spPr>
        <p:txBody>
          <a:bodyPr/>
          <a:lstStyle/>
          <a:p>
            <a:r>
              <a:rPr lang="en-US" b="1" dirty="0" smtClean="0"/>
              <a:t>(ii) A variable-length code:</a:t>
            </a:r>
            <a:r>
              <a:rPr lang="en-US" dirty="0" smtClean="0"/>
              <a:t> It can do considerably better than a fixed-length code, by giving many characters short code words and infrequent character long </a:t>
            </a:r>
            <a:r>
              <a:rPr lang="en-US" dirty="0" err="1" smtClean="0"/>
              <a:t>codewords</a:t>
            </a:r>
            <a:r>
              <a:rPr lang="en-US" dirty="0" smtClean="0"/>
              <a:t>.</a:t>
            </a:r>
          </a:p>
          <a:p>
            <a:r>
              <a:rPr lang="en-US" b="1" dirty="0" smtClean="0"/>
              <a:t>For example:</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	Number of bits = (45 x 1 + 13 x 3 + 12 x 3 + 16 x 3 + 9 x 4 + 5 x 4) x 1000 </a:t>
            </a:r>
            <a:r>
              <a:rPr lang="en-US" b="1" dirty="0" smtClean="0"/>
              <a:t>= 2.24 x 10</a:t>
            </a:r>
            <a:r>
              <a:rPr lang="en-US" b="1" baseline="30000" dirty="0" smtClean="0"/>
              <a:t>5</a:t>
            </a:r>
            <a:r>
              <a:rPr lang="en-US" b="1" dirty="0" smtClean="0"/>
              <a:t>bits</a:t>
            </a:r>
          </a:p>
          <a:p>
            <a:r>
              <a:rPr lang="en-US" dirty="0" smtClean="0"/>
              <a:t>Thus, 224,000 bits to represent the file, a saving of approximately 25%.This is an optimal character code for this file.</a:t>
            </a:r>
            <a:endParaRPr lang="en-US" dirty="0"/>
          </a:p>
        </p:txBody>
      </p:sp>
      <p:graphicFrame>
        <p:nvGraphicFramePr>
          <p:cNvPr id="63" name="Table 62"/>
          <p:cNvGraphicFramePr>
            <a:graphicFrameLocks noGrp="1"/>
          </p:cNvGraphicFramePr>
          <p:nvPr/>
        </p:nvGraphicFramePr>
        <p:xfrm>
          <a:off x="1576552" y="2123089"/>
          <a:ext cx="6096000" cy="1828800"/>
        </p:xfrm>
        <a:graphic>
          <a:graphicData uri="http://schemas.openxmlformats.org/drawingml/2006/table">
            <a:tbl>
              <a:tblPr firstRow="1" bandRow="1">
                <a:tableStyleId>{B84F22B8-B0F6-452D-A76B-A3ED32261386}</a:tableStyleId>
              </a:tblPr>
              <a:tblGrid>
                <a:gridCol w="3048000"/>
                <a:gridCol w="3048000"/>
              </a:tblGrid>
              <a:tr h="296042">
                <a:tc>
                  <a:txBody>
                    <a:bodyPr/>
                    <a:lstStyle/>
                    <a:p>
                      <a:pPr algn="ctr"/>
                      <a:r>
                        <a:rPr lang="en-US" dirty="0" smtClean="0"/>
                        <a:t>a</a:t>
                      </a:r>
                      <a:endParaRPr lang="en-US" dirty="0"/>
                    </a:p>
                  </a:txBody>
                  <a:tcPr/>
                </a:tc>
                <a:tc>
                  <a:txBody>
                    <a:bodyPr/>
                    <a:lstStyle/>
                    <a:p>
                      <a:pPr algn="ctr"/>
                      <a:r>
                        <a:rPr lang="en-US" dirty="0" smtClean="0"/>
                        <a:t>0</a:t>
                      </a:r>
                      <a:endParaRPr lang="en-US" dirty="0"/>
                    </a:p>
                  </a:txBody>
                  <a:tcPr/>
                </a:tc>
              </a:tr>
              <a:tr h="296042">
                <a:tc>
                  <a:txBody>
                    <a:bodyPr/>
                    <a:lstStyle/>
                    <a:p>
                      <a:pPr algn="ctr"/>
                      <a:r>
                        <a:rPr lang="en-US" dirty="0" smtClean="0"/>
                        <a:t>b</a:t>
                      </a:r>
                      <a:endParaRPr lang="en-US" dirty="0"/>
                    </a:p>
                  </a:txBody>
                  <a:tcPr/>
                </a:tc>
                <a:tc>
                  <a:txBody>
                    <a:bodyPr/>
                    <a:lstStyle/>
                    <a:p>
                      <a:pPr algn="ctr"/>
                      <a:r>
                        <a:rPr lang="en-US" dirty="0" smtClean="0"/>
                        <a:t>101</a:t>
                      </a:r>
                      <a:endParaRPr lang="en-US" dirty="0"/>
                    </a:p>
                  </a:txBody>
                  <a:tcPr/>
                </a:tc>
              </a:tr>
              <a:tr h="296042">
                <a:tc>
                  <a:txBody>
                    <a:bodyPr/>
                    <a:lstStyle/>
                    <a:p>
                      <a:pPr algn="ctr"/>
                      <a:r>
                        <a:rPr lang="en-US" dirty="0" smtClean="0"/>
                        <a:t>c</a:t>
                      </a:r>
                      <a:endParaRPr lang="en-US" dirty="0"/>
                    </a:p>
                  </a:txBody>
                  <a:tcPr/>
                </a:tc>
                <a:tc>
                  <a:txBody>
                    <a:bodyPr/>
                    <a:lstStyle/>
                    <a:p>
                      <a:pPr algn="ctr"/>
                      <a:r>
                        <a:rPr lang="en-US" dirty="0" smtClean="0"/>
                        <a:t>100</a:t>
                      </a:r>
                      <a:endParaRPr lang="en-US" dirty="0"/>
                    </a:p>
                  </a:txBody>
                  <a:tcPr/>
                </a:tc>
              </a:tr>
              <a:tr h="296042">
                <a:tc>
                  <a:txBody>
                    <a:bodyPr/>
                    <a:lstStyle/>
                    <a:p>
                      <a:pPr algn="ctr"/>
                      <a:r>
                        <a:rPr lang="en-US" dirty="0" smtClean="0"/>
                        <a:t>d</a:t>
                      </a:r>
                      <a:endParaRPr lang="en-US" dirty="0"/>
                    </a:p>
                  </a:txBody>
                  <a:tcPr/>
                </a:tc>
                <a:tc>
                  <a:txBody>
                    <a:bodyPr/>
                    <a:lstStyle/>
                    <a:p>
                      <a:pPr algn="ctr"/>
                      <a:r>
                        <a:rPr lang="en-US" dirty="0" smtClean="0"/>
                        <a:t>111</a:t>
                      </a:r>
                      <a:endParaRPr lang="en-US" dirty="0"/>
                    </a:p>
                  </a:txBody>
                  <a:tcPr/>
                </a:tc>
              </a:tr>
              <a:tr h="296042">
                <a:tc>
                  <a:txBody>
                    <a:bodyPr/>
                    <a:lstStyle/>
                    <a:p>
                      <a:pPr algn="ctr"/>
                      <a:r>
                        <a:rPr lang="en-US" dirty="0" smtClean="0"/>
                        <a:t>e</a:t>
                      </a:r>
                      <a:endParaRPr lang="en-US" dirty="0"/>
                    </a:p>
                  </a:txBody>
                  <a:tcPr/>
                </a:tc>
                <a:tc>
                  <a:txBody>
                    <a:bodyPr/>
                    <a:lstStyle/>
                    <a:p>
                      <a:pPr algn="ctr"/>
                      <a:r>
                        <a:rPr lang="en-US" dirty="0" smtClean="0"/>
                        <a:t>1101</a:t>
                      </a:r>
                      <a:endParaRPr lang="en-US" dirty="0"/>
                    </a:p>
                  </a:txBody>
                  <a:tcPr/>
                </a:tc>
              </a:tr>
              <a:tr h="296042">
                <a:tc>
                  <a:txBody>
                    <a:bodyPr/>
                    <a:lstStyle/>
                    <a:p>
                      <a:pPr algn="ctr"/>
                      <a:r>
                        <a:rPr lang="en-US" dirty="0" smtClean="0"/>
                        <a:t>f</a:t>
                      </a:r>
                      <a:endParaRPr lang="en-US" dirty="0"/>
                    </a:p>
                  </a:txBody>
                  <a:tcPr/>
                </a:tc>
                <a:tc>
                  <a:txBody>
                    <a:bodyPr/>
                    <a:lstStyle/>
                    <a:p>
                      <a:pPr algn="ctr"/>
                      <a:r>
                        <a:rPr lang="en-US" dirty="0" smtClean="0"/>
                        <a:t>1100</a:t>
                      </a:r>
                      <a:endParaRPr lang="en-US" dirty="0"/>
                    </a:p>
                  </a:txBody>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1080319"/>
            <a:ext cx="8665739" cy="601336"/>
          </a:xfrm>
          <a:prstGeom prst="rect">
            <a:avLst/>
          </a:prstGeom>
        </p:spPr>
        <p:txBody>
          <a:bodyPr spcFirstLastPara="1" wrap="square" lIns="91425" tIns="91425" rIns="91425" bIns="91425" anchor="b" anchorCtr="0">
            <a:noAutofit/>
          </a:bodyPr>
          <a:lstStyle/>
          <a:p>
            <a:pPr algn="just"/>
            <a:r>
              <a:rPr lang="en-US" sz="2400" b="1" dirty="0" smtClean="0"/>
              <a:t>Algorithm of Huffman Code</a:t>
            </a:r>
            <a:endParaRPr lang="en-US" sz="2400" b="1" dirty="0"/>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1350619" y="1629103"/>
            <a:ext cx="6900001" cy="3514397"/>
          </a:xfrm>
        </p:spPr>
        <p:txBody>
          <a:bodyPr/>
          <a:lstStyle/>
          <a:p>
            <a:r>
              <a:rPr lang="en-US" b="1" dirty="0" smtClean="0"/>
              <a:t>Huffman (C)</a:t>
            </a:r>
            <a:r>
              <a:rPr lang="en-US" dirty="0" smtClean="0"/>
              <a:t> </a:t>
            </a:r>
          </a:p>
          <a:p>
            <a:pPr marL="482600" indent="-342900">
              <a:buAutoNum type="arabicPeriod"/>
            </a:pPr>
            <a:r>
              <a:rPr lang="en-US" dirty="0" smtClean="0"/>
              <a:t>n=|C| </a:t>
            </a:r>
          </a:p>
          <a:p>
            <a:pPr marL="482600" indent="-342900">
              <a:buAutoNum type="arabicPeriod"/>
            </a:pPr>
            <a:r>
              <a:rPr lang="en-US" dirty="0" smtClean="0"/>
              <a:t>2. Q ← C </a:t>
            </a:r>
          </a:p>
          <a:p>
            <a:pPr marL="482600" indent="-342900">
              <a:buAutoNum type="arabicPeriod"/>
            </a:pPr>
            <a:r>
              <a:rPr lang="en-US" dirty="0" smtClean="0"/>
              <a:t>3. for </a:t>
            </a:r>
            <a:r>
              <a:rPr lang="en-US" dirty="0" err="1" smtClean="0"/>
              <a:t>i</a:t>
            </a:r>
            <a:r>
              <a:rPr lang="en-US" dirty="0" smtClean="0"/>
              <a:t>=1 to n-1 </a:t>
            </a:r>
          </a:p>
          <a:p>
            <a:pPr marL="482600" indent="-342900">
              <a:buAutoNum type="arabicPeriod"/>
            </a:pPr>
            <a:r>
              <a:rPr lang="en-US" dirty="0" smtClean="0"/>
              <a:t>4. do </a:t>
            </a:r>
          </a:p>
          <a:p>
            <a:pPr marL="482600" indent="-342900">
              <a:buAutoNum type="arabicPeriod"/>
            </a:pPr>
            <a:r>
              <a:rPr lang="en-US" dirty="0" smtClean="0"/>
              <a:t>5. z= allocate-Node () </a:t>
            </a:r>
          </a:p>
          <a:p>
            <a:pPr marL="482600" indent="-342900">
              <a:buAutoNum type="arabicPeriod"/>
            </a:pPr>
            <a:r>
              <a:rPr lang="en-US" dirty="0" smtClean="0"/>
              <a:t>6. x= left[z]=Extract-Min(Q) </a:t>
            </a:r>
          </a:p>
          <a:p>
            <a:pPr marL="482600" indent="-342900">
              <a:buAutoNum type="arabicPeriod"/>
            </a:pPr>
            <a:r>
              <a:rPr lang="en-US" dirty="0" smtClean="0"/>
              <a:t>7. y= right[z] =Extract-Min(Q) </a:t>
            </a:r>
          </a:p>
          <a:p>
            <a:pPr marL="482600" indent="-342900">
              <a:buAutoNum type="arabicPeriod"/>
            </a:pPr>
            <a:r>
              <a:rPr lang="en-US" dirty="0" smtClean="0"/>
              <a:t>8. f [z]=f[x]+f[y] </a:t>
            </a:r>
          </a:p>
          <a:p>
            <a:pPr marL="482600" indent="-342900">
              <a:buAutoNum type="arabicPeriod"/>
            </a:pPr>
            <a:r>
              <a:rPr lang="en-US" dirty="0" smtClean="0"/>
              <a:t>9. Insert (Q, z) </a:t>
            </a:r>
          </a:p>
          <a:p>
            <a:pPr marL="482600" indent="-342900">
              <a:buAutoNum type="arabicPeriod"/>
            </a:pPr>
            <a:r>
              <a:rPr lang="en-US" dirty="0" smtClean="0"/>
              <a:t>10. return Extract-Min (Q)</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1174912"/>
            <a:ext cx="8665739" cy="601336"/>
          </a:xfrm>
          <a:prstGeom prst="rect">
            <a:avLst/>
          </a:prstGeom>
        </p:spPr>
        <p:txBody>
          <a:bodyPr spcFirstLastPara="1" wrap="square" lIns="91425" tIns="91425" rIns="91425" bIns="91425" anchor="b" anchorCtr="0">
            <a:noAutofit/>
          </a:bodyPr>
          <a:lstStyle/>
          <a:p>
            <a:r>
              <a:rPr lang="en-US" sz="4000" b="1" dirty="0" smtClean="0"/>
              <a:t>Characteristics of an Algorithm</a:t>
            </a:r>
            <a:endParaRPr lang="en-US" sz="4000" b="1" dirty="0"/>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719999" y="1629103"/>
            <a:ext cx="7688277" cy="3514397"/>
          </a:xfrm>
        </p:spPr>
        <p:txBody>
          <a:bodyPr/>
          <a:lstStyle/>
          <a:p>
            <a:r>
              <a:rPr lang="en-US" dirty="0" smtClean="0"/>
              <a:t>Not all procedures can be called an algorithm. An algorithm should have the following characteristics −</a:t>
            </a:r>
          </a:p>
          <a:p>
            <a:endParaRPr lang="en-US" b="1" dirty="0" smtClean="0"/>
          </a:p>
          <a:p>
            <a:r>
              <a:rPr lang="en-US" b="1" dirty="0" smtClean="0"/>
              <a:t>	Unambiguous</a:t>
            </a:r>
            <a:r>
              <a:rPr lang="en-US" dirty="0" smtClean="0"/>
              <a:t> − Algorithm should be clear and unambiguous. Each of its steps (or phases), and their inputs/outputs should be clear and must lead to only one meaning.</a:t>
            </a:r>
          </a:p>
          <a:p>
            <a:r>
              <a:rPr lang="en-US" b="1" dirty="0" smtClean="0"/>
              <a:t>	Input</a:t>
            </a:r>
            <a:r>
              <a:rPr lang="en-US" dirty="0" smtClean="0"/>
              <a:t> − An algorithm should have 0 or more well-defined inputs.</a:t>
            </a:r>
          </a:p>
          <a:p>
            <a:r>
              <a:rPr lang="en-US" b="1" dirty="0" smtClean="0"/>
              <a:t>	Output</a:t>
            </a:r>
            <a:r>
              <a:rPr lang="en-US" dirty="0" smtClean="0"/>
              <a:t> − An algorithm should have 1 or more well-defined outputs, and should match the desired output.</a:t>
            </a:r>
          </a:p>
          <a:p>
            <a:r>
              <a:rPr lang="en-US" b="1" dirty="0" smtClean="0"/>
              <a:t>	Finiteness</a:t>
            </a:r>
            <a:r>
              <a:rPr lang="en-US" dirty="0" smtClean="0"/>
              <a:t> − Algorithms must terminate after a finite number of steps.</a:t>
            </a:r>
          </a:p>
          <a:p>
            <a:r>
              <a:rPr lang="en-US" b="1" dirty="0" smtClean="0"/>
              <a:t>	Feasibility</a:t>
            </a:r>
            <a:r>
              <a:rPr lang="en-US" dirty="0" smtClean="0"/>
              <a:t> − Should be feasible with the available resources.</a:t>
            </a:r>
          </a:p>
          <a:p>
            <a:r>
              <a:rPr lang="en-US" b="1" dirty="0" smtClean="0"/>
              <a:t>	Independent</a:t>
            </a:r>
            <a:r>
              <a:rPr lang="en-US" dirty="0" smtClean="0"/>
              <a:t> − An algorithm should have step-by-step directions, which should be independent of any programming code.</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515007" y="1072055"/>
            <a:ext cx="8628993" cy="4071445"/>
          </a:xfrm>
        </p:spPr>
        <p:txBody>
          <a:bodyPr/>
          <a:lstStyle/>
          <a:p>
            <a:r>
              <a:rPr lang="en-US" b="1" dirty="0" smtClean="0"/>
              <a:t>Example:</a:t>
            </a:r>
            <a:r>
              <a:rPr lang="en-US" dirty="0" smtClean="0"/>
              <a:t> Find an optimal Huffman Code for the following set of frequencies:</a:t>
            </a:r>
          </a:p>
          <a:p>
            <a:r>
              <a:rPr lang="en-US" dirty="0" smtClean="0"/>
              <a:t>a: 50   b: 25   c: 15   d: 40   e: 75  </a:t>
            </a:r>
          </a:p>
          <a:p>
            <a:r>
              <a:rPr lang="en-US" b="1" dirty="0" smtClean="0"/>
              <a:t>Solution:</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dirty="0" smtClean="0"/>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pic>
        <p:nvPicPr>
          <p:cNvPr id="63" name="Picture 62" descr="2.png"/>
          <p:cNvPicPr>
            <a:picLocks noChangeAspect="1"/>
          </p:cNvPicPr>
          <p:nvPr/>
        </p:nvPicPr>
        <p:blipFill>
          <a:blip r:embed="rId4"/>
          <a:stretch>
            <a:fillRect/>
          </a:stretch>
        </p:blipFill>
        <p:spPr>
          <a:xfrm>
            <a:off x="1933903" y="714703"/>
            <a:ext cx="6211614" cy="4428796"/>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1235005" y="1093076"/>
            <a:ext cx="7908995" cy="4050424"/>
          </a:xfrm>
        </p:spPr>
        <p:txBody>
          <a:bodyPr/>
          <a:lstStyle/>
          <a:p>
            <a:r>
              <a:rPr lang="en-US" dirty="0" smtClean="0"/>
              <a:t>i.e.</a:t>
            </a:r>
          </a:p>
          <a:p>
            <a:endParaRPr lang="en-US" dirty="0"/>
          </a:p>
        </p:txBody>
      </p:sp>
      <p:pic>
        <p:nvPicPr>
          <p:cNvPr id="66" name="Picture 65" descr="3.png"/>
          <p:cNvPicPr>
            <a:picLocks noChangeAspect="1"/>
          </p:cNvPicPr>
          <p:nvPr/>
        </p:nvPicPr>
        <p:blipFill>
          <a:blip r:embed="rId4"/>
          <a:stretch>
            <a:fillRect/>
          </a:stretch>
        </p:blipFill>
        <p:spPr>
          <a:xfrm>
            <a:off x="2598977" y="1429406"/>
            <a:ext cx="4723810" cy="3714093"/>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1135117" y="1051035"/>
            <a:ext cx="8008883" cy="4092466"/>
          </a:xfrm>
        </p:spPr>
        <p:txBody>
          <a:bodyPr/>
          <a:lstStyle/>
          <a:p>
            <a:r>
              <a:rPr lang="en-US" dirty="0" smtClean="0"/>
              <a:t>Again for </a:t>
            </a:r>
            <a:r>
              <a:rPr lang="en-US" dirty="0" err="1" smtClean="0"/>
              <a:t>i</a:t>
            </a:r>
            <a:r>
              <a:rPr lang="en-US" dirty="0" smtClean="0"/>
              <a:t>=2</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66" name="Picture 65" descr="4.png"/>
          <p:cNvPicPr>
            <a:picLocks noChangeAspect="1"/>
          </p:cNvPicPr>
          <p:nvPr/>
        </p:nvPicPr>
        <p:blipFill>
          <a:blip r:embed="rId4"/>
          <a:stretch>
            <a:fillRect/>
          </a:stretch>
        </p:blipFill>
        <p:spPr>
          <a:xfrm>
            <a:off x="2714591" y="865526"/>
            <a:ext cx="4723810" cy="3685715"/>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pic>
        <p:nvPicPr>
          <p:cNvPr id="62" name="Picture 61" descr="5.png"/>
          <p:cNvPicPr>
            <a:picLocks noChangeAspect="1"/>
          </p:cNvPicPr>
          <p:nvPr/>
        </p:nvPicPr>
        <p:blipFill>
          <a:blip r:embed="rId4"/>
          <a:stretch>
            <a:fillRect/>
          </a:stretch>
        </p:blipFill>
        <p:spPr>
          <a:xfrm>
            <a:off x="1786758" y="1147280"/>
            <a:ext cx="6255985" cy="3592886"/>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2" name="Subtitle 61"/>
          <p:cNvSpPr>
            <a:spLocks noGrp="1"/>
          </p:cNvSpPr>
          <p:nvPr>
            <p:ph type="subTitle" idx="1"/>
          </p:nvPr>
        </p:nvSpPr>
        <p:spPr>
          <a:xfrm>
            <a:off x="867144" y="4144675"/>
            <a:ext cx="6406014" cy="713400"/>
          </a:xfrm>
        </p:spPr>
        <p:txBody>
          <a:bodyPr/>
          <a:lstStyle/>
          <a:p>
            <a:r>
              <a:rPr lang="en-US" dirty="0" smtClean="0"/>
              <a:t>Similarly, we apply the same process we get</a:t>
            </a:r>
            <a:endParaRPr lang="en-US" dirty="0"/>
          </a:p>
        </p:txBody>
      </p:sp>
      <p:pic>
        <p:nvPicPr>
          <p:cNvPr id="63" name="Picture 62" descr="6.png"/>
          <p:cNvPicPr>
            <a:picLocks noChangeAspect="1"/>
          </p:cNvPicPr>
          <p:nvPr/>
        </p:nvPicPr>
        <p:blipFill>
          <a:blip r:embed="rId4"/>
          <a:stretch>
            <a:fillRect/>
          </a:stretch>
        </p:blipFill>
        <p:spPr>
          <a:xfrm>
            <a:off x="2878034" y="0"/>
            <a:ext cx="5342858" cy="3993931"/>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pic>
        <p:nvPicPr>
          <p:cNvPr id="63" name="Picture 62" descr="7.png"/>
          <p:cNvPicPr>
            <a:picLocks noChangeAspect="1"/>
          </p:cNvPicPr>
          <p:nvPr/>
        </p:nvPicPr>
        <p:blipFill>
          <a:blip r:embed="rId4"/>
          <a:stretch>
            <a:fillRect/>
          </a:stretch>
        </p:blipFill>
        <p:spPr>
          <a:xfrm>
            <a:off x="2300571" y="190797"/>
            <a:ext cx="5508615" cy="4761905"/>
          </a:xfrm>
          <a:prstGeom prst="rect">
            <a:avLst/>
          </a:prstGeom>
        </p:spPr>
      </p:pic>
      <p:sp>
        <p:nvSpPr>
          <p:cNvPr id="66" name="Subtitle 65"/>
          <p:cNvSpPr>
            <a:spLocks noGrp="1"/>
          </p:cNvSpPr>
          <p:nvPr>
            <p:ph type="subTitle" idx="1"/>
          </p:nvPr>
        </p:nvSpPr>
        <p:spPr/>
        <p:txBody>
          <a:bodyPr/>
          <a:lstStyle/>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1350619" y="1629103"/>
            <a:ext cx="6900001" cy="3514397"/>
          </a:xfrm>
        </p:spPr>
        <p:txBody>
          <a:bodyPr/>
          <a:lstStyle/>
          <a:p>
            <a:r>
              <a:rPr lang="en-US" b="1" dirty="0" err="1" smtClean="0"/>
              <a:t>bfg</a:t>
            </a:r>
            <a:endParaRPr lang="en-US" dirty="0"/>
          </a:p>
        </p:txBody>
      </p:sp>
      <p:pic>
        <p:nvPicPr>
          <p:cNvPr id="63" name="Picture 62" descr="8.png"/>
          <p:cNvPicPr>
            <a:picLocks noChangeAspect="1"/>
          </p:cNvPicPr>
          <p:nvPr/>
        </p:nvPicPr>
        <p:blipFill>
          <a:blip r:embed="rId4"/>
          <a:stretch>
            <a:fillRect/>
          </a:stretch>
        </p:blipFill>
        <p:spPr>
          <a:xfrm>
            <a:off x="1356860" y="624643"/>
            <a:ext cx="5904762" cy="4209524"/>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162950" y="987973"/>
            <a:ext cx="1823505" cy="1566041"/>
          </a:xfrm>
        </p:spPr>
        <p:txBody>
          <a:bodyPr/>
          <a:lstStyle/>
          <a:p>
            <a:r>
              <a:rPr lang="en-US" dirty="0" smtClean="0"/>
              <a:t>Thus, the final output is: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66" name="Picture 65" descr="9.png"/>
          <p:cNvPicPr>
            <a:picLocks noChangeAspect="1"/>
          </p:cNvPicPr>
          <p:nvPr/>
        </p:nvPicPr>
        <p:blipFill>
          <a:blip r:embed="rId4"/>
          <a:stretch>
            <a:fillRect/>
          </a:stretch>
        </p:blipFill>
        <p:spPr>
          <a:xfrm>
            <a:off x="2049517" y="681179"/>
            <a:ext cx="6498238" cy="4462321"/>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971462"/>
            <a:ext cx="8665739" cy="601336"/>
          </a:xfrm>
          <a:prstGeom prst="rect">
            <a:avLst/>
          </a:prstGeom>
        </p:spPr>
        <p:txBody>
          <a:bodyPr spcFirstLastPara="1" wrap="square" lIns="91425" tIns="91425" rIns="91425" bIns="91425" anchor="b" anchorCtr="0">
            <a:noAutofit/>
          </a:bodyPr>
          <a:lstStyle/>
          <a:p>
            <a:pPr algn="just"/>
            <a:r>
              <a:rPr lang="en-US" sz="2400" b="1" dirty="0" smtClean="0"/>
              <a:t>Fractional Knapsack</a:t>
            </a:r>
            <a:endParaRPr lang="en-US" sz="2400" b="1" dirty="0"/>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751905" y="1487589"/>
            <a:ext cx="7793381" cy="3514397"/>
          </a:xfrm>
        </p:spPr>
        <p:txBody>
          <a:bodyPr/>
          <a:lstStyle/>
          <a:p>
            <a:r>
              <a:rPr lang="en-US" dirty="0" smtClean="0"/>
              <a:t>		Fractions of items can be taken rather than having to make binary (0-1) choices for each item.</a:t>
            </a:r>
          </a:p>
          <a:p>
            <a:r>
              <a:rPr lang="en-US" dirty="0" smtClean="0"/>
              <a:t>		Fractional Knapsack Problem can be solvable by greedy strategy whereas 0 - 1 problem is not.</a:t>
            </a:r>
          </a:p>
          <a:p>
            <a:r>
              <a:rPr lang="en-US" sz="1800" b="1" u="sng" dirty="0" smtClean="0"/>
              <a:t>Steps to solve the Fractional Problem:</a:t>
            </a:r>
          </a:p>
          <a:p>
            <a:pPr marL="482600" indent="-342900">
              <a:buFont typeface="+mj-lt"/>
              <a:buAutoNum type="arabicPeriod"/>
            </a:pPr>
            <a:r>
              <a:rPr lang="en-US" dirty="0" smtClean="0"/>
              <a:t>Compute the value per pound  for each item.</a:t>
            </a:r>
          </a:p>
          <a:p>
            <a:pPr marL="482600" indent="-342900">
              <a:buFont typeface="+mj-lt"/>
              <a:buAutoNum type="arabicPeriod"/>
            </a:pPr>
            <a:r>
              <a:rPr lang="en-US" dirty="0" smtClean="0"/>
              <a:t>Obeying a Greedy Strategy, we take as possible of the item with the highest value per pound.</a:t>
            </a:r>
          </a:p>
          <a:p>
            <a:pPr marL="482600" indent="-342900">
              <a:buFont typeface="+mj-lt"/>
              <a:buAutoNum type="arabicPeriod"/>
            </a:pPr>
            <a:r>
              <a:rPr lang="en-US" dirty="0" smtClean="0"/>
              <a:t>If the supply of that element is exhausted and we can still carry more, we take as much as possible of the element with the next value per pound.</a:t>
            </a:r>
          </a:p>
          <a:p>
            <a:pPr marL="482600" indent="-342900">
              <a:buFont typeface="+mj-lt"/>
              <a:buAutoNum type="arabicPeriod"/>
            </a:pPr>
            <a:r>
              <a:rPr lang="en-US" dirty="0" smtClean="0"/>
              <a:t>Sorting, the items by value per pound, the greedy algorithm run in O (n log n) time.</a:t>
            </a:r>
          </a:p>
          <a:p>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1101340"/>
            <a:ext cx="8665739" cy="601336"/>
          </a:xfrm>
          <a:prstGeom prst="rect">
            <a:avLst/>
          </a:prstGeom>
        </p:spPr>
        <p:txBody>
          <a:bodyPr spcFirstLastPara="1" wrap="square" lIns="91425" tIns="91425" rIns="91425" bIns="91425" anchor="b" anchorCtr="0">
            <a:noAutofit/>
          </a:bodyPr>
          <a:lstStyle/>
          <a:p>
            <a:r>
              <a:rPr lang="en-US" sz="3200" b="1" dirty="0" smtClean="0"/>
              <a:t>Algorithm Analysis</a:t>
            </a:r>
            <a:endParaRPr lang="en-US" sz="3200" b="1" dirty="0"/>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719999" y="1629103"/>
            <a:ext cx="7688277" cy="3514397"/>
          </a:xfrm>
        </p:spPr>
        <p:txBody>
          <a:bodyPr/>
          <a:lstStyle/>
          <a:p>
            <a:r>
              <a:rPr lang="en-US" dirty="0" smtClean="0"/>
              <a:t>Efficiency of an algorithm can be analyzed at two different stages, before implementation and after implementation. They are the following −</a:t>
            </a:r>
          </a:p>
          <a:p>
            <a:endParaRPr lang="en-US" b="1" i="1" dirty="0" smtClean="0"/>
          </a:p>
          <a:p>
            <a:r>
              <a:rPr lang="en-US" b="1" i="1" dirty="0" smtClean="0"/>
              <a:t>		A Priori</a:t>
            </a:r>
            <a:r>
              <a:rPr lang="en-US" b="1" dirty="0" smtClean="0"/>
              <a:t> Analysis</a:t>
            </a:r>
            <a:r>
              <a:rPr lang="en-US" dirty="0" smtClean="0"/>
              <a:t> − This is a theoretical analysis of an algorithm. Efficiency of an algorithm is measured by assuming that all other factors, for example, processor speed, are constant and have no effect on the implementation.</a:t>
            </a:r>
          </a:p>
          <a:p>
            <a:endParaRPr lang="en-US" b="1" i="1" dirty="0" smtClean="0"/>
          </a:p>
          <a:p>
            <a:r>
              <a:rPr lang="en-US" b="1" i="1" dirty="0" smtClean="0"/>
              <a:t>		A Posterior</a:t>
            </a:r>
            <a:r>
              <a:rPr lang="en-US" b="1" dirty="0" smtClean="0"/>
              <a:t> Analysis</a:t>
            </a:r>
            <a:r>
              <a:rPr lang="en-US" dirty="0" smtClean="0"/>
              <a:t> − This is an empirical analysis of an algorithm. The selected algorithm is implemented using programming language. This is then executed on target computer machine. In this analysis, actual statistics like running time and space required, are collected.</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1383276" y="1389617"/>
            <a:ext cx="6900001" cy="3514397"/>
          </a:xfrm>
        </p:spPr>
        <p:txBody>
          <a:bodyPr/>
          <a:lstStyle/>
          <a:p>
            <a:r>
              <a:rPr lang="en-US" dirty="0" smtClean="0"/>
              <a:t>Fractional Knapsack </a:t>
            </a:r>
          </a:p>
          <a:p>
            <a:r>
              <a:rPr lang="en-US" dirty="0" smtClean="0"/>
              <a:t>(Array v, Array w, </a:t>
            </a:r>
            <a:r>
              <a:rPr lang="en-US" dirty="0" err="1" smtClean="0"/>
              <a:t>int</a:t>
            </a:r>
            <a:r>
              <a:rPr lang="en-US" dirty="0" smtClean="0"/>
              <a:t> W) </a:t>
            </a:r>
          </a:p>
          <a:p>
            <a:endParaRPr lang="en-US" dirty="0" smtClean="0"/>
          </a:p>
          <a:p>
            <a:pPr marL="482600" indent="-342900">
              <a:buAutoNum type="arabicPeriod"/>
            </a:pPr>
            <a:r>
              <a:rPr lang="en-US" dirty="0" smtClean="0"/>
              <a:t>for </a:t>
            </a:r>
            <a:r>
              <a:rPr lang="en-US" dirty="0" err="1" smtClean="0"/>
              <a:t>i</a:t>
            </a:r>
            <a:r>
              <a:rPr lang="en-US" dirty="0" smtClean="0"/>
              <a:t>= 1 to size (v) </a:t>
            </a:r>
          </a:p>
          <a:p>
            <a:pPr marL="482600" indent="-342900">
              <a:buAutoNum type="arabicPeriod"/>
            </a:pPr>
            <a:r>
              <a:rPr lang="en-US" dirty="0" smtClean="0"/>
              <a:t>do p [</a:t>
            </a:r>
            <a:r>
              <a:rPr lang="en-US" dirty="0" err="1" smtClean="0"/>
              <a:t>i</a:t>
            </a:r>
            <a:r>
              <a:rPr lang="en-US" dirty="0" smtClean="0"/>
              <a:t>] = v [</a:t>
            </a:r>
            <a:r>
              <a:rPr lang="en-US" dirty="0" err="1" smtClean="0"/>
              <a:t>i</a:t>
            </a:r>
            <a:r>
              <a:rPr lang="en-US" dirty="0" smtClean="0"/>
              <a:t>] / w [</a:t>
            </a:r>
            <a:r>
              <a:rPr lang="en-US" dirty="0" err="1" smtClean="0"/>
              <a:t>i</a:t>
            </a:r>
            <a:r>
              <a:rPr lang="en-US" dirty="0" smtClean="0"/>
              <a:t>] </a:t>
            </a:r>
          </a:p>
          <a:p>
            <a:pPr marL="482600" indent="-342900">
              <a:buAutoNum type="arabicPeriod"/>
            </a:pPr>
            <a:r>
              <a:rPr lang="en-US" dirty="0" smtClean="0"/>
              <a:t>Sort-Descending (p) </a:t>
            </a:r>
          </a:p>
          <a:p>
            <a:pPr marL="482600" indent="-342900">
              <a:buAutoNum type="arabicPeriod"/>
            </a:pPr>
            <a:r>
              <a:rPr lang="en-US" dirty="0" err="1" smtClean="0"/>
              <a:t>i</a:t>
            </a:r>
            <a:r>
              <a:rPr lang="en-US" dirty="0" smtClean="0"/>
              <a:t> ← 1 </a:t>
            </a:r>
          </a:p>
          <a:p>
            <a:pPr marL="482600" indent="-342900">
              <a:buAutoNum type="arabicPeriod"/>
            </a:pPr>
            <a:r>
              <a:rPr lang="en-US" dirty="0" smtClean="0"/>
              <a:t>while (W&gt;0)</a:t>
            </a:r>
          </a:p>
          <a:p>
            <a:pPr marL="482600" indent="-342900">
              <a:buAutoNum type="arabicPeriod"/>
            </a:pPr>
            <a:r>
              <a:rPr lang="en-US" dirty="0" smtClean="0"/>
              <a:t> do amount = min (W, w [</a:t>
            </a:r>
            <a:r>
              <a:rPr lang="en-US" dirty="0" err="1" smtClean="0"/>
              <a:t>i</a:t>
            </a:r>
            <a:r>
              <a:rPr lang="en-US" dirty="0" smtClean="0"/>
              <a:t>]) </a:t>
            </a:r>
          </a:p>
          <a:p>
            <a:pPr marL="482600" indent="-342900">
              <a:buAutoNum type="arabicPeriod"/>
            </a:pPr>
            <a:r>
              <a:rPr lang="en-US" dirty="0" smtClean="0"/>
              <a:t>solution [</a:t>
            </a:r>
            <a:r>
              <a:rPr lang="en-US" dirty="0" err="1" smtClean="0"/>
              <a:t>i</a:t>
            </a:r>
            <a:r>
              <a:rPr lang="en-US" dirty="0" smtClean="0"/>
              <a:t>] = amount </a:t>
            </a:r>
          </a:p>
          <a:p>
            <a:pPr marL="482600" indent="-342900">
              <a:buAutoNum type="arabicPeriod"/>
            </a:pPr>
            <a:r>
              <a:rPr lang="en-US" dirty="0" smtClean="0"/>
              <a:t>W= W-amount </a:t>
            </a:r>
          </a:p>
          <a:p>
            <a:pPr marL="482600" indent="-342900">
              <a:buAutoNum type="arabicPeriod"/>
            </a:pPr>
            <a:r>
              <a:rPr lang="en-US" dirty="0" err="1" smtClean="0"/>
              <a:t>i</a:t>
            </a:r>
            <a:r>
              <a:rPr lang="en-US" dirty="0" smtClean="0"/>
              <a:t> ← i+1 </a:t>
            </a:r>
          </a:p>
          <a:p>
            <a:pPr marL="482600" indent="-342900">
              <a:buAutoNum type="arabicPeriod"/>
            </a:pPr>
            <a:r>
              <a:rPr lang="en-US" dirty="0" smtClean="0"/>
              <a:t>return solution</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1034143"/>
            <a:ext cx="8665739" cy="451569"/>
          </a:xfrm>
          <a:prstGeom prst="rect">
            <a:avLst/>
          </a:prstGeom>
        </p:spPr>
        <p:txBody>
          <a:bodyPr spcFirstLastPara="1" wrap="square" lIns="91425" tIns="91425" rIns="91425" bIns="91425" anchor="b" anchorCtr="0">
            <a:noAutofit/>
          </a:bodyPr>
          <a:lstStyle/>
          <a:p>
            <a:pPr algn="just"/>
            <a:r>
              <a:rPr lang="en-US" sz="1800" b="1" dirty="0" smtClean="0"/>
              <a:t>Example:</a:t>
            </a:r>
            <a:r>
              <a:rPr lang="en-US" sz="1800" dirty="0" smtClean="0"/>
              <a:t> </a:t>
            </a:r>
            <a:endParaRPr lang="en-US" sz="1800" b="1" dirty="0"/>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1078476" y="1433162"/>
            <a:ext cx="7390610" cy="3160610"/>
          </a:xfrm>
        </p:spPr>
        <p:txBody>
          <a:bodyPr/>
          <a:lstStyle/>
          <a:p>
            <a:r>
              <a:rPr lang="en-US" dirty="0" smtClean="0"/>
              <a:t>Consider 5 items along their respective weights and values: -</a:t>
            </a:r>
          </a:p>
          <a:p>
            <a:r>
              <a:rPr lang="en-US" dirty="0" smtClean="0"/>
              <a:t>I = (I</a:t>
            </a:r>
            <a:r>
              <a:rPr lang="en-US" baseline="-25000" dirty="0" smtClean="0"/>
              <a:t>1</a:t>
            </a:r>
            <a:r>
              <a:rPr lang="en-US" dirty="0" smtClean="0"/>
              <a:t>,I</a:t>
            </a:r>
            <a:r>
              <a:rPr lang="en-US" baseline="-25000" dirty="0" smtClean="0"/>
              <a:t>2</a:t>
            </a:r>
            <a:r>
              <a:rPr lang="en-US" dirty="0" smtClean="0"/>
              <a:t>,I</a:t>
            </a:r>
            <a:r>
              <a:rPr lang="en-US" baseline="-25000" dirty="0" smtClean="0"/>
              <a:t>3</a:t>
            </a:r>
            <a:r>
              <a:rPr lang="en-US" dirty="0" smtClean="0"/>
              <a:t>,I</a:t>
            </a:r>
            <a:r>
              <a:rPr lang="en-US" baseline="-25000" dirty="0" smtClean="0"/>
              <a:t>4</a:t>
            </a:r>
            <a:r>
              <a:rPr lang="en-US" dirty="0" smtClean="0"/>
              <a:t>,I</a:t>
            </a:r>
            <a:r>
              <a:rPr lang="en-US" baseline="-25000" dirty="0" smtClean="0"/>
              <a:t>5</a:t>
            </a:r>
            <a:r>
              <a:rPr lang="en-US" dirty="0" smtClean="0"/>
              <a:t>)</a:t>
            </a:r>
          </a:p>
          <a:p>
            <a:r>
              <a:rPr lang="en-US" dirty="0" smtClean="0"/>
              <a:t>w = (5, 10, 20, 30, 40)</a:t>
            </a:r>
          </a:p>
          <a:p>
            <a:r>
              <a:rPr lang="en-US" dirty="0" smtClean="0"/>
              <a:t>v = (30, 20, 100, 90,160)</a:t>
            </a:r>
          </a:p>
          <a:p>
            <a:r>
              <a:rPr lang="en-US" dirty="0" smtClean="0"/>
              <a:t>The capacity of knapsack W = 60</a:t>
            </a:r>
          </a:p>
          <a:p>
            <a:r>
              <a:rPr lang="en-US" dirty="0" smtClean="0"/>
              <a:t>Now fill the knapsack according to the decreasing value of p</a:t>
            </a:r>
            <a:r>
              <a:rPr lang="en-US" baseline="-25000" dirty="0" smtClean="0"/>
              <a:t>i</a:t>
            </a:r>
            <a:r>
              <a:rPr lang="en-US" dirty="0" smtClean="0"/>
              <a:t>.</a:t>
            </a:r>
          </a:p>
          <a:p>
            <a:r>
              <a:rPr lang="en-US" dirty="0" smtClean="0"/>
              <a:t>First, we choose the item I</a:t>
            </a:r>
            <a:r>
              <a:rPr lang="en-US" baseline="-25000" dirty="0" smtClean="0"/>
              <a:t>i</a:t>
            </a:r>
            <a:r>
              <a:rPr lang="en-US" dirty="0" smtClean="0"/>
              <a:t> whose weight is 5.</a:t>
            </a:r>
          </a:p>
          <a:p>
            <a:r>
              <a:rPr lang="en-US" dirty="0" smtClean="0"/>
              <a:t>Then choose item I</a:t>
            </a:r>
            <a:r>
              <a:rPr lang="en-US" baseline="-25000" dirty="0" smtClean="0"/>
              <a:t>3</a:t>
            </a:r>
            <a:r>
              <a:rPr lang="en-US" dirty="0" smtClean="0"/>
              <a:t> whose weight is 20. </a:t>
            </a:r>
            <a:r>
              <a:rPr lang="en-US" dirty="0" err="1" smtClean="0"/>
              <a:t>Now,the</a:t>
            </a:r>
            <a:r>
              <a:rPr lang="en-US" dirty="0" smtClean="0"/>
              <a:t> total weight of knapsack is 20 + 5 = 25</a:t>
            </a:r>
          </a:p>
          <a:p>
            <a:r>
              <a:rPr lang="en-US" dirty="0" smtClean="0"/>
              <a:t>Now the next item is I</a:t>
            </a:r>
            <a:r>
              <a:rPr lang="en-US" baseline="-25000" dirty="0" smtClean="0"/>
              <a:t>5</a:t>
            </a:r>
            <a:r>
              <a:rPr lang="en-US" dirty="0" smtClean="0"/>
              <a:t>, and its weight is 40, but we want only 35, so we chose the fractional part of it,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pic>
        <p:nvPicPr>
          <p:cNvPr id="63" name="Picture 62" descr="10.png"/>
          <p:cNvPicPr>
            <a:picLocks noChangeAspect="1"/>
          </p:cNvPicPr>
          <p:nvPr/>
        </p:nvPicPr>
        <p:blipFill>
          <a:blip r:embed="rId4"/>
          <a:stretch>
            <a:fillRect/>
          </a:stretch>
        </p:blipFill>
        <p:spPr>
          <a:xfrm>
            <a:off x="2042438" y="1436914"/>
            <a:ext cx="5153624" cy="304800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1066800"/>
            <a:ext cx="8665739" cy="440684"/>
          </a:xfrm>
          <a:prstGeom prst="rect">
            <a:avLst/>
          </a:prstGeom>
        </p:spPr>
        <p:txBody>
          <a:bodyPr spcFirstLastPara="1" wrap="square" lIns="91425" tIns="91425" rIns="91425" bIns="91425" anchor="b" anchorCtr="0">
            <a:noAutofit/>
          </a:bodyPr>
          <a:lstStyle/>
          <a:p>
            <a:pPr algn="just"/>
            <a:r>
              <a:rPr lang="en-US" sz="1800" b="1" dirty="0" smtClean="0"/>
              <a:t>Solution:</a:t>
            </a:r>
            <a:endParaRPr lang="en-US" sz="1800" b="1" dirty="0"/>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graphicFrame>
        <p:nvGraphicFramePr>
          <p:cNvPr id="63" name="Table 62"/>
          <p:cNvGraphicFramePr>
            <a:graphicFrameLocks noGrp="1"/>
          </p:cNvGraphicFramePr>
          <p:nvPr/>
        </p:nvGraphicFramePr>
        <p:xfrm>
          <a:off x="1785257" y="1486807"/>
          <a:ext cx="6096000" cy="2296160"/>
        </p:xfrm>
        <a:graphic>
          <a:graphicData uri="http://schemas.openxmlformats.org/drawingml/2006/table">
            <a:tbl>
              <a:tblPr firstRow="1" bandRow="1">
                <a:tableStyleId>{B84F22B8-B0F6-452D-A76B-A3ED32261386}</a:tableStyleId>
              </a:tblPr>
              <a:tblGrid>
                <a:gridCol w="2032000"/>
                <a:gridCol w="2032000"/>
                <a:gridCol w="2032000"/>
              </a:tblGrid>
              <a:tr h="370840">
                <a:tc>
                  <a:txBody>
                    <a:bodyPr/>
                    <a:lstStyle/>
                    <a:p>
                      <a:pPr algn="ctr" fontAlgn="t"/>
                      <a:r>
                        <a:rPr lang="en-US" b="1" dirty="0">
                          <a:solidFill>
                            <a:srgbClr val="000000"/>
                          </a:solidFill>
                          <a:latin typeface="times new roman"/>
                        </a:rPr>
                        <a:t>ITEM</a:t>
                      </a:r>
                    </a:p>
                  </a:txBody>
                  <a:tcPr marL="114300" marR="114300" marT="114300" marB="114300"/>
                </a:tc>
                <a:tc>
                  <a:txBody>
                    <a:bodyPr/>
                    <a:lstStyle/>
                    <a:p>
                      <a:pPr algn="ctr" fontAlgn="t"/>
                      <a:r>
                        <a:rPr lang="en-US" b="1">
                          <a:solidFill>
                            <a:srgbClr val="000000"/>
                          </a:solidFill>
                          <a:latin typeface="times new roman"/>
                        </a:rPr>
                        <a:t>w</a:t>
                      </a:r>
                      <a:r>
                        <a:rPr lang="en-US" b="1" baseline="-25000">
                          <a:solidFill>
                            <a:srgbClr val="000000"/>
                          </a:solidFill>
                          <a:latin typeface="times new roman"/>
                        </a:rPr>
                        <a:t>i</a:t>
                      </a:r>
                      <a:endParaRPr lang="en-US" b="1">
                        <a:solidFill>
                          <a:srgbClr val="000000"/>
                        </a:solidFill>
                        <a:latin typeface="times new roman"/>
                      </a:endParaRPr>
                    </a:p>
                  </a:txBody>
                  <a:tcPr marL="114300" marR="114300" marT="114300" marB="114300"/>
                </a:tc>
                <a:tc>
                  <a:txBody>
                    <a:bodyPr/>
                    <a:lstStyle/>
                    <a:p>
                      <a:pPr algn="ctr" fontAlgn="t"/>
                      <a:r>
                        <a:rPr lang="en-US" b="1">
                          <a:solidFill>
                            <a:srgbClr val="000000"/>
                          </a:solidFill>
                          <a:latin typeface="times new roman"/>
                        </a:rPr>
                        <a:t>v</a:t>
                      </a:r>
                      <a:r>
                        <a:rPr lang="en-US" b="1" baseline="-25000">
                          <a:solidFill>
                            <a:srgbClr val="000000"/>
                          </a:solidFill>
                          <a:latin typeface="times new roman"/>
                        </a:rPr>
                        <a:t>i</a:t>
                      </a:r>
                      <a:endParaRPr lang="en-US" b="1">
                        <a:solidFill>
                          <a:srgbClr val="000000"/>
                        </a:solidFill>
                        <a:latin typeface="times new roman"/>
                      </a:endParaRPr>
                    </a:p>
                  </a:txBody>
                  <a:tcPr marL="114300" marR="114300" marT="114300" marB="114300"/>
                </a:tc>
              </a:tr>
              <a:tr h="370840">
                <a:tc>
                  <a:txBody>
                    <a:bodyPr/>
                    <a:lstStyle/>
                    <a:p>
                      <a:pPr algn="ctr" fontAlgn="t"/>
                      <a:r>
                        <a:rPr lang="en-US" b="1">
                          <a:solidFill>
                            <a:srgbClr val="333333"/>
                          </a:solidFill>
                          <a:latin typeface="inter-regular"/>
                        </a:rPr>
                        <a:t>I</a:t>
                      </a:r>
                      <a:r>
                        <a:rPr lang="en-US" b="1" baseline="-25000">
                          <a:solidFill>
                            <a:srgbClr val="333333"/>
                          </a:solidFill>
                          <a:latin typeface="inter-regular"/>
                        </a:rPr>
                        <a:t>1</a:t>
                      </a:r>
                      <a:endParaRPr lang="en-US" b="1">
                        <a:solidFill>
                          <a:srgbClr val="333333"/>
                        </a:solidFill>
                        <a:latin typeface="inter-regular"/>
                      </a:endParaRPr>
                    </a:p>
                  </a:txBody>
                  <a:tcPr marL="76200" marR="76200" marT="76200" marB="76200"/>
                </a:tc>
                <a:tc>
                  <a:txBody>
                    <a:bodyPr/>
                    <a:lstStyle/>
                    <a:p>
                      <a:pPr algn="ctr" fontAlgn="t"/>
                      <a:r>
                        <a:rPr lang="en-US" b="1">
                          <a:solidFill>
                            <a:srgbClr val="333333"/>
                          </a:solidFill>
                          <a:latin typeface="inter-regular"/>
                        </a:rPr>
                        <a:t>5</a:t>
                      </a:r>
                    </a:p>
                  </a:txBody>
                  <a:tcPr marL="76200" marR="76200" marT="76200" marB="76200"/>
                </a:tc>
                <a:tc>
                  <a:txBody>
                    <a:bodyPr/>
                    <a:lstStyle/>
                    <a:p>
                      <a:pPr algn="ctr" fontAlgn="t"/>
                      <a:r>
                        <a:rPr lang="en-US" b="1">
                          <a:solidFill>
                            <a:srgbClr val="333333"/>
                          </a:solidFill>
                          <a:latin typeface="inter-regular"/>
                        </a:rPr>
                        <a:t>30</a:t>
                      </a:r>
                    </a:p>
                  </a:txBody>
                  <a:tcPr marL="76200" marR="76200" marT="76200" marB="76200"/>
                </a:tc>
              </a:tr>
              <a:tr h="370840">
                <a:tc>
                  <a:txBody>
                    <a:bodyPr/>
                    <a:lstStyle/>
                    <a:p>
                      <a:pPr algn="ctr" fontAlgn="t"/>
                      <a:r>
                        <a:rPr lang="en-US" b="1">
                          <a:solidFill>
                            <a:srgbClr val="333333"/>
                          </a:solidFill>
                          <a:latin typeface="inter-regular"/>
                        </a:rPr>
                        <a:t>I</a:t>
                      </a:r>
                      <a:r>
                        <a:rPr lang="en-US" b="1" baseline="-25000">
                          <a:solidFill>
                            <a:srgbClr val="333333"/>
                          </a:solidFill>
                          <a:latin typeface="inter-regular"/>
                        </a:rPr>
                        <a:t>2</a:t>
                      </a:r>
                      <a:endParaRPr lang="en-US" b="1">
                        <a:solidFill>
                          <a:srgbClr val="333333"/>
                        </a:solidFill>
                        <a:latin typeface="inter-regular"/>
                      </a:endParaRPr>
                    </a:p>
                  </a:txBody>
                  <a:tcPr marL="76200" marR="76200" marT="76200" marB="76200"/>
                </a:tc>
                <a:tc>
                  <a:txBody>
                    <a:bodyPr/>
                    <a:lstStyle/>
                    <a:p>
                      <a:pPr algn="ctr" fontAlgn="t"/>
                      <a:r>
                        <a:rPr lang="en-US" b="1">
                          <a:solidFill>
                            <a:srgbClr val="333333"/>
                          </a:solidFill>
                          <a:latin typeface="inter-regular"/>
                        </a:rPr>
                        <a:t>10</a:t>
                      </a:r>
                    </a:p>
                  </a:txBody>
                  <a:tcPr marL="76200" marR="76200" marT="76200" marB="76200"/>
                </a:tc>
                <a:tc>
                  <a:txBody>
                    <a:bodyPr/>
                    <a:lstStyle/>
                    <a:p>
                      <a:pPr algn="ctr" fontAlgn="t"/>
                      <a:r>
                        <a:rPr lang="en-US" b="1">
                          <a:solidFill>
                            <a:srgbClr val="333333"/>
                          </a:solidFill>
                          <a:latin typeface="inter-regular"/>
                        </a:rPr>
                        <a:t>20</a:t>
                      </a:r>
                    </a:p>
                  </a:txBody>
                  <a:tcPr marL="76200" marR="76200" marT="76200" marB="76200"/>
                </a:tc>
              </a:tr>
              <a:tr h="370840">
                <a:tc>
                  <a:txBody>
                    <a:bodyPr/>
                    <a:lstStyle/>
                    <a:p>
                      <a:pPr algn="ctr" fontAlgn="t"/>
                      <a:r>
                        <a:rPr lang="en-US" b="1">
                          <a:solidFill>
                            <a:srgbClr val="333333"/>
                          </a:solidFill>
                          <a:latin typeface="inter-regular"/>
                        </a:rPr>
                        <a:t>I</a:t>
                      </a:r>
                      <a:r>
                        <a:rPr lang="en-US" b="1" baseline="-25000">
                          <a:solidFill>
                            <a:srgbClr val="333333"/>
                          </a:solidFill>
                          <a:latin typeface="inter-regular"/>
                        </a:rPr>
                        <a:t>3</a:t>
                      </a:r>
                      <a:endParaRPr lang="en-US" b="1">
                        <a:solidFill>
                          <a:srgbClr val="333333"/>
                        </a:solidFill>
                        <a:latin typeface="inter-regular"/>
                      </a:endParaRPr>
                    </a:p>
                  </a:txBody>
                  <a:tcPr marL="76200" marR="76200" marT="76200" marB="76200"/>
                </a:tc>
                <a:tc>
                  <a:txBody>
                    <a:bodyPr/>
                    <a:lstStyle/>
                    <a:p>
                      <a:pPr algn="ctr" fontAlgn="t"/>
                      <a:r>
                        <a:rPr lang="en-US" b="1">
                          <a:solidFill>
                            <a:srgbClr val="333333"/>
                          </a:solidFill>
                          <a:latin typeface="inter-regular"/>
                        </a:rPr>
                        <a:t>20</a:t>
                      </a:r>
                    </a:p>
                  </a:txBody>
                  <a:tcPr marL="76200" marR="76200" marT="76200" marB="76200"/>
                </a:tc>
                <a:tc>
                  <a:txBody>
                    <a:bodyPr/>
                    <a:lstStyle/>
                    <a:p>
                      <a:pPr algn="ctr" fontAlgn="t"/>
                      <a:r>
                        <a:rPr lang="en-US" b="1">
                          <a:solidFill>
                            <a:srgbClr val="333333"/>
                          </a:solidFill>
                          <a:latin typeface="inter-regular"/>
                        </a:rPr>
                        <a:t>100</a:t>
                      </a:r>
                    </a:p>
                  </a:txBody>
                  <a:tcPr marL="76200" marR="76200" marT="76200" marB="76200"/>
                </a:tc>
              </a:tr>
              <a:tr h="370840">
                <a:tc>
                  <a:txBody>
                    <a:bodyPr/>
                    <a:lstStyle/>
                    <a:p>
                      <a:pPr algn="ctr" fontAlgn="t"/>
                      <a:r>
                        <a:rPr lang="en-US" b="1">
                          <a:solidFill>
                            <a:srgbClr val="333333"/>
                          </a:solidFill>
                          <a:latin typeface="inter-regular"/>
                        </a:rPr>
                        <a:t>I</a:t>
                      </a:r>
                      <a:r>
                        <a:rPr lang="en-US" b="1" baseline="-25000">
                          <a:solidFill>
                            <a:srgbClr val="333333"/>
                          </a:solidFill>
                          <a:latin typeface="inter-regular"/>
                        </a:rPr>
                        <a:t>4</a:t>
                      </a:r>
                      <a:endParaRPr lang="en-US" b="1">
                        <a:solidFill>
                          <a:srgbClr val="333333"/>
                        </a:solidFill>
                        <a:latin typeface="inter-regular"/>
                      </a:endParaRPr>
                    </a:p>
                  </a:txBody>
                  <a:tcPr marL="76200" marR="76200" marT="76200" marB="76200"/>
                </a:tc>
                <a:tc>
                  <a:txBody>
                    <a:bodyPr/>
                    <a:lstStyle/>
                    <a:p>
                      <a:pPr algn="ctr" fontAlgn="t"/>
                      <a:r>
                        <a:rPr lang="en-US" b="1">
                          <a:solidFill>
                            <a:srgbClr val="333333"/>
                          </a:solidFill>
                          <a:latin typeface="inter-regular"/>
                        </a:rPr>
                        <a:t>30</a:t>
                      </a:r>
                    </a:p>
                  </a:txBody>
                  <a:tcPr marL="76200" marR="76200" marT="76200" marB="76200"/>
                </a:tc>
                <a:tc>
                  <a:txBody>
                    <a:bodyPr/>
                    <a:lstStyle/>
                    <a:p>
                      <a:pPr algn="ctr" fontAlgn="t"/>
                      <a:r>
                        <a:rPr lang="en-US" b="1">
                          <a:solidFill>
                            <a:srgbClr val="333333"/>
                          </a:solidFill>
                          <a:latin typeface="inter-regular"/>
                        </a:rPr>
                        <a:t>90</a:t>
                      </a:r>
                    </a:p>
                  </a:txBody>
                  <a:tcPr marL="76200" marR="76200" marT="76200" marB="76200"/>
                </a:tc>
              </a:tr>
              <a:tr h="370840">
                <a:tc>
                  <a:txBody>
                    <a:bodyPr/>
                    <a:lstStyle/>
                    <a:p>
                      <a:pPr algn="ctr" fontAlgn="t"/>
                      <a:r>
                        <a:rPr lang="en-US" b="1">
                          <a:solidFill>
                            <a:srgbClr val="333333"/>
                          </a:solidFill>
                          <a:latin typeface="inter-regular"/>
                        </a:rPr>
                        <a:t>I</a:t>
                      </a:r>
                      <a:r>
                        <a:rPr lang="en-US" b="1" baseline="-25000">
                          <a:solidFill>
                            <a:srgbClr val="333333"/>
                          </a:solidFill>
                          <a:latin typeface="inter-regular"/>
                        </a:rPr>
                        <a:t>5</a:t>
                      </a:r>
                      <a:endParaRPr lang="en-US" b="1">
                        <a:solidFill>
                          <a:srgbClr val="333333"/>
                        </a:solidFill>
                        <a:latin typeface="inter-regular"/>
                      </a:endParaRPr>
                    </a:p>
                  </a:txBody>
                  <a:tcPr marL="76200" marR="76200" marT="76200" marB="76200"/>
                </a:tc>
                <a:tc>
                  <a:txBody>
                    <a:bodyPr/>
                    <a:lstStyle/>
                    <a:p>
                      <a:pPr algn="ctr" fontAlgn="t"/>
                      <a:r>
                        <a:rPr lang="en-US" b="1">
                          <a:solidFill>
                            <a:srgbClr val="333333"/>
                          </a:solidFill>
                          <a:latin typeface="inter-regular"/>
                        </a:rPr>
                        <a:t>40</a:t>
                      </a:r>
                    </a:p>
                  </a:txBody>
                  <a:tcPr marL="76200" marR="76200" marT="76200" marB="76200"/>
                </a:tc>
                <a:tc>
                  <a:txBody>
                    <a:bodyPr/>
                    <a:lstStyle/>
                    <a:p>
                      <a:pPr algn="ctr" fontAlgn="t"/>
                      <a:r>
                        <a:rPr lang="en-US" b="1" dirty="0">
                          <a:solidFill>
                            <a:srgbClr val="333333"/>
                          </a:solidFill>
                          <a:latin typeface="inter-regular"/>
                        </a:rPr>
                        <a:t>160</a:t>
                      </a:r>
                    </a:p>
                  </a:txBody>
                  <a:tcPr marL="76200" marR="76200" marT="76200" marB="76200"/>
                </a:tc>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1252648" y="1139246"/>
            <a:ext cx="6900001" cy="3514397"/>
          </a:xfrm>
        </p:spPr>
        <p:txBody>
          <a:bodyPr/>
          <a:lstStyle/>
          <a:p>
            <a:r>
              <a:rPr lang="en-US" dirty="0" smtClean="0"/>
              <a:t>Taking value per weight ratio i.e. p</a:t>
            </a:r>
            <a:r>
              <a:rPr lang="en-US" baseline="-25000" dirty="0" smtClean="0"/>
              <a:t>i</a:t>
            </a:r>
            <a:r>
              <a:rPr lang="en-US" dirty="0" smtClean="0"/>
              <a: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63" name="Picture 62" descr="11.png"/>
          <p:cNvPicPr>
            <a:picLocks noChangeAspect="1"/>
          </p:cNvPicPr>
          <p:nvPr/>
        </p:nvPicPr>
        <p:blipFill>
          <a:blip r:embed="rId4"/>
          <a:stretch>
            <a:fillRect/>
          </a:stretch>
        </p:blipFill>
        <p:spPr>
          <a:xfrm>
            <a:off x="4774729" y="1130041"/>
            <a:ext cx="247685" cy="466790"/>
          </a:xfrm>
          <a:prstGeom prst="rect">
            <a:avLst/>
          </a:prstGeom>
        </p:spPr>
      </p:pic>
      <p:graphicFrame>
        <p:nvGraphicFramePr>
          <p:cNvPr id="67" name="Table 66"/>
          <p:cNvGraphicFramePr>
            <a:graphicFrameLocks noGrp="1"/>
          </p:cNvGraphicFramePr>
          <p:nvPr/>
        </p:nvGraphicFramePr>
        <p:xfrm>
          <a:off x="1643743" y="1981200"/>
          <a:ext cx="6096000" cy="2378712"/>
        </p:xfrm>
        <a:graphic>
          <a:graphicData uri="http://schemas.openxmlformats.org/drawingml/2006/table">
            <a:tbl>
              <a:tblPr firstRow="1" bandRow="1">
                <a:tableStyleId>{B84F22B8-B0F6-452D-A76B-A3ED32261386}</a:tableStyleId>
              </a:tblPr>
              <a:tblGrid>
                <a:gridCol w="1524000"/>
                <a:gridCol w="1524000"/>
                <a:gridCol w="1524000"/>
                <a:gridCol w="1524000"/>
              </a:tblGrid>
              <a:tr h="524512">
                <a:tc>
                  <a:txBody>
                    <a:bodyPr/>
                    <a:lstStyle/>
                    <a:p>
                      <a:pPr algn="ctr" fontAlgn="t"/>
                      <a:r>
                        <a:rPr lang="en-US" b="1" dirty="0">
                          <a:solidFill>
                            <a:srgbClr val="000000"/>
                          </a:solidFill>
                          <a:latin typeface="times new roman"/>
                        </a:rPr>
                        <a:t>ITEM</a:t>
                      </a:r>
                    </a:p>
                  </a:txBody>
                  <a:tcPr marL="114300" marR="114300" marT="114300" marB="114300"/>
                </a:tc>
                <a:tc>
                  <a:txBody>
                    <a:bodyPr/>
                    <a:lstStyle/>
                    <a:p>
                      <a:pPr algn="ctr" fontAlgn="t"/>
                      <a:r>
                        <a:rPr lang="en-US" b="1">
                          <a:solidFill>
                            <a:srgbClr val="000000"/>
                          </a:solidFill>
                          <a:latin typeface="times new roman"/>
                        </a:rPr>
                        <a:t>w</a:t>
                      </a:r>
                      <a:r>
                        <a:rPr lang="en-US" b="1" baseline="-25000">
                          <a:solidFill>
                            <a:srgbClr val="000000"/>
                          </a:solidFill>
                          <a:latin typeface="times new roman"/>
                        </a:rPr>
                        <a:t>i</a:t>
                      </a:r>
                      <a:endParaRPr lang="en-US" b="1">
                        <a:solidFill>
                          <a:srgbClr val="000000"/>
                        </a:solidFill>
                        <a:latin typeface="times new roman"/>
                      </a:endParaRPr>
                    </a:p>
                  </a:txBody>
                  <a:tcPr marL="114300" marR="114300" marT="114300" marB="114300"/>
                </a:tc>
                <a:tc>
                  <a:txBody>
                    <a:bodyPr/>
                    <a:lstStyle/>
                    <a:p>
                      <a:pPr algn="ctr" fontAlgn="t"/>
                      <a:r>
                        <a:rPr lang="en-US" b="1">
                          <a:solidFill>
                            <a:srgbClr val="000000"/>
                          </a:solidFill>
                          <a:latin typeface="times new roman"/>
                        </a:rPr>
                        <a:t>v</a:t>
                      </a:r>
                      <a:r>
                        <a:rPr lang="en-US" b="1" baseline="-25000">
                          <a:solidFill>
                            <a:srgbClr val="000000"/>
                          </a:solidFill>
                          <a:latin typeface="times new roman"/>
                        </a:rPr>
                        <a:t>i</a:t>
                      </a:r>
                      <a:endParaRPr lang="en-US" b="1">
                        <a:solidFill>
                          <a:srgbClr val="000000"/>
                        </a:solidFill>
                        <a:latin typeface="times new roman"/>
                      </a:endParaRPr>
                    </a:p>
                  </a:txBody>
                  <a:tcPr marL="114300" marR="114300" marT="114300" marB="114300"/>
                </a:tc>
                <a:tc>
                  <a:txBody>
                    <a:bodyPr/>
                    <a:lstStyle/>
                    <a:p>
                      <a:pPr algn="ctr" fontAlgn="t"/>
                      <a:r>
                        <a:rPr lang="en-US" b="1" dirty="0">
                          <a:solidFill>
                            <a:srgbClr val="000000"/>
                          </a:solidFill>
                          <a:latin typeface="times new roman"/>
                        </a:rPr>
                        <a:t>P</a:t>
                      </a:r>
                      <a:r>
                        <a:rPr lang="en-US" b="1" baseline="-25000" dirty="0">
                          <a:solidFill>
                            <a:srgbClr val="000000"/>
                          </a:solidFill>
                          <a:latin typeface="times new roman"/>
                        </a:rPr>
                        <a:t>i</a:t>
                      </a:r>
                      <a:r>
                        <a:rPr lang="en-US" b="1" dirty="0">
                          <a:solidFill>
                            <a:srgbClr val="000000"/>
                          </a:solidFill>
                          <a:latin typeface="times new roman"/>
                        </a:rPr>
                        <a:t>=</a:t>
                      </a:r>
                    </a:p>
                  </a:txBody>
                  <a:tcPr marL="114300" marR="114300" marT="114300" marB="114300"/>
                </a:tc>
              </a:tr>
              <a:tr h="370840">
                <a:tc>
                  <a:txBody>
                    <a:bodyPr/>
                    <a:lstStyle/>
                    <a:p>
                      <a:pPr algn="ctr" fontAlgn="t"/>
                      <a:r>
                        <a:rPr lang="en-US" b="1">
                          <a:solidFill>
                            <a:srgbClr val="333333"/>
                          </a:solidFill>
                          <a:latin typeface="inter-regular"/>
                        </a:rPr>
                        <a:t>I</a:t>
                      </a:r>
                      <a:r>
                        <a:rPr lang="en-US" b="1" baseline="-25000">
                          <a:solidFill>
                            <a:srgbClr val="333333"/>
                          </a:solidFill>
                          <a:latin typeface="inter-regular"/>
                        </a:rPr>
                        <a:t>1</a:t>
                      </a:r>
                      <a:endParaRPr lang="en-US" b="1">
                        <a:solidFill>
                          <a:srgbClr val="333333"/>
                        </a:solidFill>
                        <a:latin typeface="inter-regular"/>
                      </a:endParaRPr>
                    </a:p>
                  </a:txBody>
                  <a:tcPr marL="76200" marR="76200" marT="76200" marB="76200"/>
                </a:tc>
                <a:tc>
                  <a:txBody>
                    <a:bodyPr/>
                    <a:lstStyle/>
                    <a:p>
                      <a:pPr algn="ctr" fontAlgn="t"/>
                      <a:r>
                        <a:rPr lang="en-US" b="1">
                          <a:solidFill>
                            <a:srgbClr val="333333"/>
                          </a:solidFill>
                          <a:latin typeface="inter-regular"/>
                        </a:rPr>
                        <a:t>5</a:t>
                      </a:r>
                    </a:p>
                  </a:txBody>
                  <a:tcPr marL="76200" marR="76200" marT="76200" marB="76200"/>
                </a:tc>
                <a:tc>
                  <a:txBody>
                    <a:bodyPr/>
                    <a:lstStyle/>
                    <a:p>
                      <a:pPr algn="ctr" fontAlgn="t"/>
                      <a:r>
                        <a:rPr lang="en-US" b="1">
                          <a:solidFill>
                            <a:srgbClr val="333333"/>
                          </a:solidFill>
                          <a:latin typeface="inter-regular"/>
                        </a:rPr>
                        <a:t>30</a:t>
                      </a:r>
                    </a:p>
                  </a:txBody>
                  <a:tcPr marL="76200" marR="76200" marT="76200" marB="76200"/>
                </a:tc>
                <a:tc>
                  <a:txBody>
                    <a:bodyPr/>
                    <a:lstStyle/>
                    <a:p>
                      <a:pPr algn="ctr" fontAlgn="t"/>
                      <a:r>
                        <a:rPr lang="en-US" b="1">
                          <a:solidFill>
                            <a:srgbClr val="333333"/>
                          </a:solidFill>
                          <a:latin typeface="inter-regular"/>
                        </a:rPr>
                        <a:t>6.0</a:t>
                      </a:r>
                    </a:p>
                  </a:txBody>
                  <a:tcPr marL="76200" marR="76200" marT="76200" marB="76200"/>
                </a:tc>
              </a:tr>
              <a:tr h="370840">
                <a:tc>
                  <a:txBody>
                    <a:bodyPr/>
                    <a:lstStyle/>
                    <a:p>
                      <a:pPr algn="ctr" fontAlgn="t"/>
                      <a:r>
                        <a:rPr lang="en-US" b="1">
                          <a:solidFill>
                            <a:srgbClr val="333333"/>
                          </a:solidFill>
                          <a:latin typeface="inter-regular"/>
                        </a:rPr>
                        <a:t>I</a:t>
                      </a:r>
                      <a:r>
                        <a:rPr lang="en-US" b="1" baseline="-25000">
                          <a:solidFill>
                            <a:srgbClr val="333333"/>
                          </a:solidFill>
                          <a:latin typeface="inter-regular"/>
                        </a:rPr>
                        <a:t>2</a:t>
                      </a:r>
                      <a:endParaRPr lang="en-US" b="1">
                        <a:solidFill>
                          <a:srgbClr val="333333"/>
                        </a:solidFill>
                        <a:latin typeface="inter-regular"/>
                      </a:endParaRPr>
                    </a:p>
                  </a:txBody>
                  <a:tcPr marL="76200" marR="76200" marT="76200" marB="76200"/>
                </a:tc>
                <a:tc>
                  <a:txBody>
                    <a:bodyPr/>
                    <a:lstStyle/>
                    <a:p>
                      <a:pPr algn="ctr" fontAlgn="t"/>
                      <a:r>
                        <a:rPr lang="en-US" b="1">
                          <a:solidFill>
                            <a:srgbClr val="333333"/>
                          </a:solidFill>
                          <a:latin typeface="inter-regular"/>
                        </a:rPr>
                        <a:t>10</a:t>
                      </a:r>
                    </a:p>
                  </a:txBody>
                  <a:tcPr marL="76200" marR="76200" marT="76200" marB="76200"/>
                </a:tc>
                <a:tc>
                  <a:txBody>
                    <a:bodyPr/>
                    <a:lstStyle/>
                    <a:p>
                      <a:pPr algn="ctr" fontAlgn="t"/>
                      <a:r>
                        <a:rPr lang="en-US" b="1">
                          <a:solidFill>
                            <a:srgbClr val="333333"/>
                          </a:solidFill>
                          <a:latin typeface="inter-regular"/>
                        </a:rPr>
                        <a:t>20</a:t>
                      </a:r>
                    </a:p>
                  </a:txBody>
                  <a:tcPr marL="76200" marR="76200" marT="76200" marB="76200"/>
                </a:tc>
                <a:tc>
                  <a:txBody>
                    <a:bodyPr/>
                    <a:lstStyle/>
                    <a:p>
                      <a:pPr algn="ctr" fontAlgn="t"/>
                      <a:r>
                        <a:rPr lang="en-US" b="1">
                          <a:solidFill>
                            <a:srgbClr val="333333"/>
                          </a:solidFill>
                          <a:latin typeface="inter-regular"/>
                        </a:rPr>
                        <a:t>2.0</a:t>
                      </a:r>
                    </a:p>
                  </a:txBody>
                  <a:tcPr marL="76200" marR="76200" marT="76200" marB="76200"/>
                </a:tc>
              </a:tr>
              <a:tr h="370840">
                <a:tc>
                  <a:txBody>
                    <a:bodyPr/>
                    <a:lstStyle/>
                    <a:p>
                      <a:pPr algn="ctr" fontAlgn="t"/>
                      <a:r>
                        <a:rPr lang="en-US" b="1">
                          <a:solidFill>
                            <a:srgbClr val="333333"/>
                          </a:solidFill>
                          <a:latin typeface="inter-regular"/>
                        </a:rPr>
                        <a:t>I</a:t>
                      </a:r>
                      <a:r>
                        <a:rPr lang="en-US" b="1" baseline="-25000">
                          <a:solidFill>
                            <a:srgbClr val="333333"/>
                          </a:solidFill>
                          <a:latin typeface="inter-regular"/>
                        </a:rPr>
                        <a:t>3</a:t>
                      </a:r>
                      <a:endParaRPr lang="en-US" b="1">
                        <a:solidFill>
                          <a:srgbClr val="333333"/>
                        </a:solidFill>
                        <a:latin typeface="inter-regular"/>
                      </a:endParaRPr>
                    </a:p>
                  </a:txBody>
                  <a:tcPr marL="76200" marR="76200" marT="76200" marB="76200"/>
                </a:tc>
                <a:tc>
                  <a:txBody>
                    <a:bodyPr/>
                    <a:lstStyle/>
                    <a:p>
                      <a:pPr algn="ctr" fontAlgn="t"/>
                      <a:r>
                        <a:rPr lang="en-US" b="1" dirty="0">
                          <a:solidFill>
                            <a:srgbClr val="333333"/>
                          </a:solidFill>
                          <a:latin typeface="inter-regular"/>
                        </a:rPr>
                        <a:t>20</a:t>
                      </a:r>
                    </a:p>
                  </a:txBody>
                  <a:tcPr marL="76200" marR="76200" marT="76200" marB="76200"/>
                </a:tc>
                <a:tc>
                  <a:txBody>
                    <a:bodyPr/>
                    <a:lstStyle/>
                    <a:p>
                      <a:pPr algn="ctr" fontAlgn="t"/>
                      <a:r>
                        <a:rPr lang="en-US" b="1">
                          <a:solidFill>
                            <a:srgbClr val="333333"/>
                          </a:solidFill>
                          <a:latin typeface="inter-regular"/>
                        </a:rPr>
                        <a:t>100</a:t>
                      </a:r>
                    </a:p>
                  </a:txBody>
                  <a:tcPr marL="76200" marR="76200" marT="76200" marB="76200"/>
                </a:tc>
                <a:tc>
                  <a:txBody>
                    <a:bodyPr/>
                    <a:lstStyle/>
                    <a:p>
                      <a:pPr algn="ctr" fontAlgn="t"/>
                      <a:r>
                        <a:rPr lang="en-US" b="1">
                          <a:solidFill>
                            <a:srgbClr val="333333"/>
                          </a:solidFill>
                          <a:latin typeface="inter-regular"/>
                        </a:rPr>
                        <a:t>5.0</a:t>
                      </a:r>
                    </a:p>
                  </a:txBody>
                  <a:tcPr marL="76200" marR="76200" marT="76200" marB="76200"/>
                </a:tc>
              </a:tr>
              <a:tr h="370840">
                <a:tc>
                  <a:txBody>
                    <a:bodyPr/>
                    <a:lstStyle/>
                    <a:p>
                      <a:pPr algn="ctr" fontAlgn="t"/>
                      <a:r>
                        <a:rPr lang="en-US" b="1">
                          <a:solidFill>
                            <a:srgbClr val="333333"/>
                          </a:solidFill>
                          <a:latin typeface="inter-regular"/>
                        </a:rPr>
                        <a:t>I</a:t>
                      </a:r>
                      <a:r>
                        <a:rPr lang="en-US" b="1" baseline="-25000">
                          <a:solidFill>
                            <a:srgbClr val="333333"/>
                          </a:solidFill>
                          <a:latin typeface="inter-regular"/>
                        </a:rPr>
                        <a:t>4</a:t>
                      </a:r>
                      <a:endParaRPr lang="en-US" b="1">
                        <a:solidFill>
                          <a:srgbClr val="333333"/>
                        </a:solidFill>
                        <a:latin typeface="inter-regular"/>
                      </a:endParaRPr>
                    </a:p>
                  </a:txBody>
                  <a:tcPr marL="76200" marR="76200" marT="76200" marB="76200"/>
                </a:tc>
                <a:tc>
                  <a:txBody>
                    <a:bodyPr/>
                    <a:lstStyle/>
                    <a:p>
                      <a:pPr algn="ctr" fontAlgn="t"/>
                      <a:r>
                        <a:rPr lang="en-US" b="1">
                          <a:solidFill>
                            <a:srgbClr val="333333"/>
                          </a:solidFill>
                          <a:latin typeface="inter-regular"/>
                        </a:rPr>
                        <a:t>30</a:t>
                      </a:r>
                    </a:p>
                  </a:txBody>
                  <a:tcPr marL="76200" marR="76200" marT="76200" marB="76200"/>
                </a:tc>
                <a:tc>
                  <a:txBody>
                    <a:bodyPr/>
                    <a:lstStyle/>
                    <a:p>
                      <a:pPr algn="ctr" fontAlgn="t"/>
                      <a:r>
                        <a:rPr lang="en-US" b="1">
                          <a:solidFill>
                            <a:srgbClr val="333333"/>
                          </a:solidFill>
                          <a:latin typeface="inter-regular"/>
                        </a:rPr>
                        <a:t>90</a:t>
                      </a:r>
                    </a:p>
                  </a:txBody>
                  <a:tcPr marL="76200" marR="76200" marT="76200" marB="76200"/>
                </a:tc>
                <a:tc>
                  <a:txBody>
                    <a:bodyPr/>
                    <a:lstStyle/>
                    <a:p>
                      <a:pPr algn="ctr" fontAlgn="t"/>
                      <a:r>
                        <a:rPr lang="en-US" b="1">
                          <a:solidFill>
                            <a:srgbClr val="333333"/>
                          </a:solidFill>
                          <a:latin typeface="inter-regular"/>
                        </a:rPr>
                        <a:t>3.0</a:t>
                      </a:r>
                    </a:p>
                  </a:txBody>
                  <a:tcPr marL="76200" marR="76200" marT="76200" marB="76200"/>
                </a:tc>
              </a:tr>
              <a:tr h="370840">
                <a:tc>
                  <a:txBody>
                    <a:bodyPr/>
                    <a:lstStyle/>
                    <a:p>
                      <a:pPr algn="ctr" fontAlgn="t"/>
                      <a:r>
                        <a:rPr lang="en-US" b="1">
                          <a:solidFill>
                            <a:srgbClr val="333333"/>
                          </a:solidFill>
                          <a:latin typeface="inter-regular"/>
                        </a:rPr>
                        <a:t>I</a:t>
                      </a:r>
                      <a:r>
                        <a:rPr lang="en-US" b="1" baseline="-25000">
                          <a:solidFill>
                            <a:srgbClr val="333333"/>
                          </a:solidFill>
                          <a:latin typeface="inter-regular"/>
                        </a:rPr>
                        <a:t>5</a:t>
                      </a:r>
                      <a:endParaRPr lang="en-US" b="1">
                        <a:solidFill>
                          <a:srgbClr val="333333"/>
                        </a:solidFill>
                        <a:latin typeface="inter-regular"/>
                      </a:endParaRPr>
                    </a:p>
                  </a:txBody>
                  <a:tcPr marL="76200" marR="76200" marT="76200" marB="76200"/>
                </a:tc>
                <a:tc>
                  <a:txBody>
                    <a:bodyPr/>
                    <a:lstStyle/>
                    <a:p>
                      <a:pPr algn="ctr" fontAlgn="t"/>
                      <a:r>
                        <a:rPr lang="en-US" b="1">
                          <a:solidFill>
                            <a:srgbClr val="333333"/>
                          </a:solidFill>
                          <a:latin typeface="inter-regular"/>
                        </a:rPr>
                        <a:t>40</a:t>
                      </a:r>
                    </a:p>
                  </a:txBody>
                  <a:tcPr marL="76200" marR="76200" marT="76200" marB="76200"/>
                </a:tc>
                <a:tc>
                  <a:txBody>
                    <a:bodyPr/>
                    <a:lstStyle/>
                    <a:p>
                      <a:pPr algn="ctr" fontAlgn="t"/>
                      <a:r>
                        <a:rPr lang="en-US" b="1">
                          <a:solidFill>
                            <a:srgbClr val="333333"/>
                          </a:solidFill>
                          <a:latin typeface="inter-regular"/>
                        </a:rPr>
                        <a:t>160</a:t>
                      </a:r>
                    </a:p>
                  </a:txBody>
                  <a:tcPr marL="76200" marR="76200" marT="76200" marB="76200"/>
                </a:tc>
                <a:tc>
                  <a:txBody>
                    <a:bodyPr/>
                    <a:lstStyle/>
                    <a:p>
                      <a:pPr algn="ctr" fontAlgn="t"/>
                      <a:r>
                        <a:rPr lang="en-US" b="1" dirty="0">
                          <a:solidFill>
                            <a:srgbClr val="333333"/>
                          </a:solidFill>
                          <a:latin typeface="inter-regular"/>
                        </a:rPr>
                        <a:t>4.0</a:t>
                      </a:r>
                    </a:p>
                  </a:txBody>
                  <a:tcPr marL="76200" marR="76200" marT="76200" marB="76200"/>
                </a:tc>
              </a:tr>
            </a:tbl>
          </a:graphicData>
        </a:graphic>
      </p:graphicFrame>
      <p:pic>
        <p:nvPicPr>
          <p:cNvPr id="68" name="Picture 67" descr="11.png"/>
          <p:cNvPicPr>
            <a:picLocks noChangeAspect="1"/>
          </p:cNvPicPr>
          <p:nvPr/>
        </p:nvPicPr>
        <p:blipFill>
          <a:blip r:embed="rId4"/>
          <a:stretch>
            <a:fillRect/>
          </a:stretch>
        </p:blipFill>
        <p:spPr>
          <a:xfrm>
            <a:off x="7184572" y="2018250"/>
            <a:ext cx="232701" cy="438551"/>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1350619" y="1240971"/>
            <a:ext cx="6900001" cy="3902529"/>
          </a:xfrm>
        </p:spPr>
        <p:txBody>
          <a:bodyPr/>
          <a:lstStyle/>
          <a:p>
            <a:r>
              <a:rPr lang="en-US" b="1" dirty="0" smtClean="0"/>
              <a:t>Now, arrange the value of p</a:t>
            </a:r>
            <a:r>
              <a:rPr lang="en-US" b="1" baseline="-25000" dirty="0" smtClean="0"/>
              <a:t>i</a:t>
            </a:r>
            <a:r>
              <a:rPr lang="en-US" b="1" dirty="0" smtClean="0"/>
              <a:t> in decreasing order.</a:t>
            </a:r>
          </a:p>
          <a:p>
            <a:endParaRPr lang="en-US" dirty="0"/>
          </a:p>
        </p:txBody>
      </p:sp>
      <p:graphicFrame>
        <p:nvGraphicFramePr>
          <p:cNvPr id="66" name="Table 65"/>
          <p:cNvGraphicFramePr>
            <a:graphicFrameLocks noGrp="1"/>
          </p:cNvGraphicFramePr>
          <p:nvPr/>
        </p:nvGraphicFramePr>
        <p:xfrm>
          <a:off x="1796143" y="1813379"/>
          <a:ext cx="6096000" cy="2370364"/>
        </p:xfrm>
        <a:graphic>
          <a:graphicData uri="http://schemas.openxmlformats.org/drawingml/2006/table">
            <a:tbl>
              <a:tblPr firstRow="1" bandRow="1">
                <a:tableStyleId>{B84F22B8-B0F6-452D-A76B-A3ED32261386}</a:tableStyleId>
              </a:tblPr>
              <a:tblGrid>
                <a:gridCol w="1524000"/>
                <a:gridCol w="1524000"/>
                <a:gridCol w="1524000"/>
                <a:gridCol w="1524000"/>
              </a:tblGrid>
              <a:tr h="516164">
                <a:tc>
                  <a:txBody>
                    <a:bodyPr/>
                    <a:lstStyle/>
                    <a:p>
                      <a:pPr algn="ctr" fontAlgn="t"/>
                      <a:r>
                        <a:rPr lang="en-US" b="1" dirty="0">
                          <a:solidFill>
                            <a:srgbClr val="000000"/>
                          </a:solidFill>
                          <a:latin typeface="times new roman"/>
                        </a:rPr>
                        <a:t>ITEM</a:t>
                      </a:r>
                    </a:p>
                  </a:txBody>
                  <a:tcPr marL="114300" marR="114300" marT="114300" marB="114300"/>
                </a:tc>
                <a:tc>
                  <a:txBody>
                    <a:bodyPr/>
                    <a:lstStyle/>
                    <a:p>
                      <a:pPr algn="ctr" fontAlgn="t"/>
                      <a:r>
                        <a:rPr lang="en-US" b="1">
                          <a:solidFill>
                            <a:srgbClr val="000000"/>
                          </a:solidFill>
                          <a:latin typeface="times new roman"/>
                        </a:rPr>
                        <a:t>w</a:t>
                      </a:r>
                      <a:r>
                        <a:rPr lang="en-US" b="1" baseline="-25000">
                          <a:solidFill>
                            <a:srgbClr val="000000"/>
                          </a:solidFill>
                          <a:latin typeface="times new roman"/>
                        </a:rPr>
                        <a:t>i</a:t>
                      </a:r>
                      <a:endParaRPr lang="en-US" b="1">
                        <a:solidFill>
                          <a:srgbClr val="000000"/>
                        </a:solidFill>
                        <a:latin typeface="times new roman"/>
                      </a:endParaRPr>
                    </a:p>
                  </a:txBody>
                  <a:tcPr marL="114300" marR="114300" marT="114300" marB="114300"/>
                </a:tc>
                <a:tc>
                  <a:txBody>
                    <a:bodyPr/>
                    <a:lstStyle/>
                    <a:p>
                      <a:pPr algn="ctr" fontAlgn="t"/>
                      <a:r>
                        <a:rPr lang="en-US" b="1">
                          <a:solidFill>
                            <a:srgbClr val="000000"/>
                          </a:solidFill>
                          <a:latin typeface="times new roman"/>
                        </a:rPr>
                        <a:t>v</a:t>
                      </a:r>
                      <a:r>
                        <a:rPr lang="en-US" b="1" baseline="-25000">
                          <a:solidFill>
                            <a:srgbClr val="000000"/>
                          </a:solidFill>
                          <a:latin typeface="times new roman"/>
                        </a:rPr>
                        <a:t>i</a:t>
                      </a:r>
                      <a:endParaRPr lang="en-US" b="1">
                        <a:solidFill>
                          <a:srgbClr val="000000"/>
                        </a:solidFill>
                        <a:latin typeface="times new roman"/>
                      </a:endParaRPr>
                    </a:p>
                  </a:txBody>
                  <a:tcPr marL="114300" marR="114300" marT="114300" marB="114300"/>
                </a:tc>
                <a:tc>
                  <a:txBody>
                    <a:bodyPr/>
                    <a:lstStyle/>
                    <a:p>
                      <a:pPr algn="ctr" fontAlgn="t"/>
                      <a:r>
                        <a:rPr lang="en-US" b="1" dirty="0">
                          <a:solidFill>
                            <a:srgbClr val="000000"/>
                          </a:solidFill>
                          <a:latin typeface="times new roman"/>
                        </a:rPr>
                        <a:t>p</a:t>
                      </a:r>
                      <a:r>
                        <a:rPr lang="en-US" b="1" baseline="-25000" dirty="0">
                          <a:solidFill>
                            <a:srgbClr val="000000"/>
                          </a:solidFill>
                          <a:latin typeface="times new roman"/>
                        </a:rPr>
                        <a:t>i</a:t>
                      </a:r>
                      <a:r>
                        <a:rPr lang="en-US" b="1" dirty="0">
                          <a:solidFill>
                            <a:srgbClr val="000000"/>
                          </a:solidFill>
                          <a:latin typeface="times new roman"/>
                        </a:rPr>
                        <a:t>=</a:t>
                      </a:r>
                    </a:p>
                  </a:txBody>
                  <a:tcPr marL="114300" marR="114300" marT="114300" marB="114300"/>
                </a:tc>
              </a:tr>
              <a:tr h="370840">
                <a:tc>
                  <a:txBody>
                    <a:bodyPr/>
                    <a:lstStyle/>
                    <a:p>
                      <a:pPr algn="ctr" fontAlgn="t"/>
                      <a:r>
                        <a:rPr lang="en-US" b="1">
                          <a:solidFill>
                            <a:srgbClr val="333333"/>
                          </a:solidFill>
                          <a:latin typeface="inter-regular"/>
                        </a:rPr>
                        <a:t>I</a:t>
                      </a:r>
                      <a:r>
                        <a:rPr lang="en-US" b="1" baseline="-25000">
                          <a:solidFill>
                            <a:srgbClr val="333333"/>
                          </a:solidFill>
                          <a:latin typeface="inter-regular"/>
                        </a:rPr>
                        <a:t>1</a:t>
                      </a:r>
                      <a:endParaRPr lang="en-US" b="1">
                        <a:solidFill>
                          <a:srgbClr val="333333"/>
                        </a:solidFill>
                        <a:latin typeface="inter-regular"/>
                      </a:endParaRPr>
                    </a:p>
                  </a:txBody>
                  <a:tcPr marL="76200" marR="76200" marT="76200" marB="76200"/>
                </a:tc>
                <a:tc>
                  <a:txBody>
                    <a:bodyPr/>
                    <a:lstStyle/>
                    <a:p>
                      <a:pPr algn="ctr" fontAlgn="t"/>
                      <a:r>
                        <a:rPr lang="en-US" b="1">
                          <a:solidFill>
                            <a:srgbClr val="333333"/>
                          </a:solidFill>
                          <a:latin typeface="inter-regular"/>
                        </a:rPr>
                        <a:t>5</a:t>
                      </a:r>
                    </a:p>
                  </a:txBody>
                  <a:tcPr marL="76200" marR="76200" marT="76200" marB="76200"/>
                </a:tc>
                <a:tc>
                  <a:txBody>
                    <a:bodyPr/>
                    <a:lstStyle/>
                    <a:p>
                      <a:pPr algn="ctr" fontAlgn="t"/>
                      <a:r>
                        <a:rPr lang="en-US" b="1">
                          <a:solidFill>
                            <a:srgbClr val="333333"/>
                          </a:solidFill>
                          <a:latin typeface="inter-regular"/>
                        </a:rPr>
                        <a:t>30</a:t>
                      </a:r>
                    </a:p>
                  </a:txBody>
                  <a:tcPr marL="76200" marR="76200" marT="76200" marB="76200"/>
                </a:tc>
                <a:tc>
                  <a:txBody>
                    <a:bodyPr/>
                    <a:lstStyle/>
                    <a:p>
                      <a:pPr algn="ctr" fontAlgn="t"/>
                      <a:r>
                        <a:rPr lang="en-US" b="1">
                          <a:solidFill>
                            <a:srgbClr val="333333"/>
                          </a:solidFill>
                          <a:latin typeface="inter-regular"/>
                        </a:rPr>
                        <a:t>6.0</a:t>
                      </a:r>
                    </a:p>
                  </a:txBody>
                  <a:tcPr marL="76200" marR="76200" marT="76200" marB="76200"/>
                </a:tc>
              </a:tr>
              <a:tr h="370840">
                <a:tc>
                  <a:txBody>
                    <a:bodyPr/>
                    <a:lstStyle/>
                    <a:p>
                      <a:pPr algn="ctr" fontAlgn="t"/>
                      <a:r>
                        <a:rPr lang="en-US" b="1">
                          <a:solidFill>
                            <a:srgbClr val="333333"/>
                          </a:solidFill>
                          <a:latin typeface="inter-regular"/>
                        </a:rPr>
                        <a:t>I</a:t>
                      </a:r>
                      <a:r>
                        <a:rPr lang="en-US" b="1" baseline="-25000">
                          <a:solidFill>
                            <a:srgbClr val="333333"/>
                          </a:solidFill>
                          <a:latin typeface="inter-regular"/>
                        </a:rPr>
                        <a:t>3</a:t>
                      </a:r>
                      <a:endParaRPr lang="en-US" b="1">
                        <a:solidFill>
                          <a:srgbClr val="333333"/>
                        </a:solidFill>
                        <a:latin typeface="inter-regular"/>
                      </a:endParaRPr>
                    </a:p>
                  </a:txBody>
                  <a:tcPr marL="76200" marR="76200" marT="76200" marB="76200"/>
                </a:tc>
                <a:tc>
                  <a:txBody>
                    <a:bodyPr/>
                    <a:lstStyle/>
                    <a:p>
                      <a:pPr algn="ctr" fontAlgn="t"/>
                      <a:r>
                        <a:rPr lang="en-US" b="1">
                          <a:solidFill>
                            <a:srgbClr val="333333"/>
                          </a:solidFill>
                          <a:latin typeface="inter-regular"/>
                        </a:rPr>
                        <a:t>20</a:t>
                      </a:r>
                    </a:p>
                  </a:txBody>
                  <a:tcPr marL="76200" marR="76200" marT="76200" marB="76200"/>
                </a:tc>
                <a:tc>
                  <a:txBody>
                    <a:bodyPr/>
                    <a:lstStyle/>
                    <a:p>
                      <a:pPr algn="ctr" fontAlgn="t"/>
                      <a:r>
                        <a:rPr lang="en-US" b="1">
                          <a:solidFill>
                            <a:srgbClr val="333333"/>
                          </a:solidFill>
                          <a:latin typeface="inter-regular"/>
                        </a:rPr>
                        <a:t>100</a:t>
                      </a:r>
                    </a:p>
                  </a:txBody>
                  <a:tcPr marL="76200" marR="76200" marT="76200" marB="76200"/>
                </a:tc>
                <a:tc>
                  <a:txBody>
                    <a:bodyPr/>
                    <a:lstStyle/>
                    <a:p>
                      <a:pPr algn="ctr" fontAlgn="t"/>
                      <a:r>
                        <a:rPr lang="en-US" b="1">
                          <a:solidFill>
                            <a:srgbClr val="333333"/>
                          </a:solidFill>
                          <a:latin typeface="inter-regular"/>
                        </a:rPr>
                        <a:t>5.0</a:t>
                      </a:r>
                    </a:p>
                  </a:txBody>
                  <a:tcPr marL="76200" marR="76200" marT="76200" marB="76200"/>
                </a:tc>
              </a:tr>
              <a:tr h="370840">
                <a:tc>
                  <a:txBody>
                    <a:bodyPr/>
                    <a:lstStyle/>
                    <a:p>
                      <a:pPr algn="ctr" fontAlgn="t"/>
                      <a:r>
                        <a:rPr lang="en-US" b="1">
                          <a:solidFill>
                            <a:srgbClr val="333333"/>
                          </a:solidFill>
                          <a:latin typeface="inter-regular"/>
                        </a:rPr>
                        <a:t>I</a:t>
                      </a:r>
                      <a:r>
                        <a:rPr lang="en-US" b="1" baseline="-25000">
                          <a:solidFill>
                            <a:srgbClr val="333333"/>
                          </a:solidFill>
                          <a:latin typeface="inter-regular"/>
                        </a:rPr>
                        <a:t>5</a:t>
                      </a:r>
                      <a:endParaRPr lang="en-US" b="1">
                        <a:solidFill>
                          <a:srgbClr val="333333"/>
                        </a:solidFill>
                        <a:latin typeface="inter-regular"/>
                      </a:endParaRPr>
                    </a:p>
                  </a:txBody>
                  <a:tcPr marL="76200" marR="76200" marT="76200" marB="76200"/>
                </a:tc>
                <a:tc>
                  <a:txBody>
                    <a:bodyPr/>
                    <a:lstStyle/>
                    <a:p>
                      <a:pPr algn="ctr" fontAlgn="t"/>
                      <a:r>
                        <a:rPr lang="en-US" b="1">
                          <a:solidFill>
                            <a:srgbClr val="333333"/>
                          </a:solidFill>
                          <a:latin typeface="inter-regular"/>
                        </a:rPr>
                        <a:t>40</a:t>
                      </a:r>
                    </a:p>
                  </a:txBody>
                  <a:tcPr marL="76200" marR="76200" marT="76200" marB="76200"/>
                </a:tc>
                <a:tc>
                  <a:txBody>
                    <a:bodyPr/>
                    <a:lstStyle/>
                    <a:p>
                      <a:pPr algn="ctr" fontAlgn="t"/>
                      <a:r>
                        <a:rPr lang="en-US" b="1">
                          <a:solidFill>
                            <a:srgbClr val="333333"/>
                          </a:solidFill>
                          <a:latin typeface="inter-regular"/>
                        </a:rPr>
                        <a:t>160</a:t>
                      </a:r>
                    </a:p>
                  </a:txBody>
                  <a:tcPr marL="76200" marR="76200" marT="76200" marB="76200"/>
                </a:tc>
                <a:tc>
                  <a:txBody>
                    <a:bodyPr/>
                    <a:lstStyle/>
                    <a:p>
                      <a:pPr algn="ctr" fontAlgn="t"/>
                      <a:r>
                        <a:rPr lang="en-US" b="1">
                          <a:solidFill>
                            <a:srgbClr val="333333"/>
                          </a:solidFill>
                          <a:latin typeface="inter-regular"/>
                        </a:rPr>
                        <a:t>4.0</a:t>
                      </a:r>
                    </a:p>
                  </a:txBody>
                  <a:tcPr marL="76200" marR="76200" marT="76200" marB="76200"/>
                </a:tc>
              </a:tr>
              <a:tr h="370840">
                <a:tc>
                  <a:txBody>
                    <a:bodyPr/>
                    <a:lstStyle/>
                    <a:p>
                      <a:pPr algn="ctr" fontAlgn="t"/>
                      <a:r>
                        <a:rPr lang="en-US" b="1">
                          <a:solidFill>
                            <a:srgbClr val="333333"/>
                          </a:solidFill>
                          <a:latin typeface="inter-regular"/>
                        </a:rPr>
                        <a:t>I</a:t>
                      </a:r>
                      <a:r>
                        <a:rPr lang="en-US" b="1" baseline="-25000">
                          <a:solidFill>
                            <a:srgbClr val="333333"/>
                          </a:solidFill>
                          <a:latin typeface="inter-regular"/>
                        </a:rPr>
                        <a:t>4</a:t>
                      </a:r>
                      <a:endParaRPr lang="en-US" b="1">
                        <a:solidFill>
                          <a:srgbClr val="333333"/>
                        </a:solidFill>
                        <a:latin typeface="inter-regular"/>
                      </a:endParaRPr>
                    </a:p>
                  </a:txBody>
                  <a:tcPr marL="76200" marR="76200" marT="76200" marB="76200"/>
                </a:tc>
                <a:tc>
                  <a:txBody>
                    <a:bodyPr/>
                    <a:lstStyle/>
                    <a:p>
                      <a:pPr algn="ctr" fontAlgn="t"/>
                      <a:r>
                        <a:rPr lang="en-US" b="1">
                          <a:solidFill>
                            <a:srgbClr val="333333"/>
                          </a:solidFill>
                          <a:latin typeface="inter-regular"/>
                        </a:rPr>
                        <a:t>30</a:t>
                      </a:r>
                    </a:p>
                  </a:txBody>
                  <a:tcPr marL="76200" marR="76200" marT="76200" marB="76200"/>
                </a:tc>
                <a:tc>
                  <a:txBody>
                    <a:bodyPr/>
                    <a:lstStyle/>
                    <a:p>
                      <a:pPr algn="ctr" fontAlgn="t"/>
                      <a:r>
                        <a:rPr lang="en-US" b="1">
                          <a:solidFill>
                            <a:srgbClr val="333333"/>
                          </a:solidFill>
                          <a:latin typeface="inter-regular"/>
                        </a:rPr>
                        <a:t>90</a:t>
                      </a:r>
                    </a:p>
                  </a:txBody>
                  <a:tcPr marL="76200" marR="76200" marT="76200" marB="76200"/>
                </a:tc>
                <a:tc>
                  <a:txBody>
                    <a:bodyPr/>
                    <a:lstStyle/>
                    <a:p>
                      <a:pPr algn="ctr" fontAlgn="t"/>
                      <a:r>
                        <a:rPr lang="en-US" b="1">
                          <a:solidFill>
                            <a:srgbClr val="333333"/>
                          </a:solidFill>
                          <a:latin typeface="inter-regular"/>
                        </a:rPr>
                        <a:t>3.0</a:t>
                      </a:r>
                    </a:p>
                  </a:txBody>
                  <a:tcPr marL="76200" marR="76200" marT="76200" marB="76200"/>
                </a:tc>
              </a:tr>
              <a:tr h="370840">
                <a:tc>
                  <a:txBody>
                    <a:bodyPr/>
                    <a:lstStyle/>
                    <a:p>
                      <a:pPr algn="ctr" fontAlgn="t"/>
                      <a:r>
                        <a:rPr lang="en-US" b="1">
                          <a:solidFill>
                            <a:srgbClr val="333333"/>
                          </a:solidFill>
                          <a:latin typeface="inter-regular"/>
                        </a:rPr>
                        <a:t>I</a:t>
                      </a:r>
                      <a:r>
                        <a:rPr lang="en-US" b="1" baseline="-25000">
                          <a:solidFill>
                            <a:srgbClr val="333333"/>
                          </a:solidFill>
                          <a:latin typeface="inter-regular"/>
                        </a:rPr>
                        <a:t>2</a:t>
                      </a:r>
                      <a:endParaRPr lang="en-US" b="1">
                        <a:solidFill>
                          <a:srgbClr val="333333"/>
                        </a:solidFill>
                        <a:latin typeface="inter-regular"/>
                      </a:endParaRPr>
                    </a:p>
                  </a:txBody>
                  <a:tcPr marL="76200" marR="76200" marT="76200" marB="76200"/>
                </a:tc>
                <a:tc>
                  <a:txBody>
                    <a:bodyPr/>
                    <a:lstStyle/>
                    <a:p>
                      <a:pPr algn="ctr" fontAlgn="t"/>
                      <a:r>
                        <a:rPr lang="en-US" b="1">
                          <a:solidFill>
                            <a:srgbClr val="333333"/>
                          </a:solidFill>
                          <a:latin typeface="inter-regular"/>
                        </a:rPr>
                        <a:t>10</a:t>
                      </a:r>
                    </a:p>
                  </a:txBody>
                  <a:tcPr marL="76200" marR="76200" marT="76200" marB="76200"/>
                </a:tc>
                <a:tc>
                  <a:txBody>
                    <a:bodyPr/>
                    <a:lstStyle/>
                    <a:p>
                      <a:pPr algn="ctr" fontAlgn="t"/>
                      <a:r>
                        <a:rPr lang="en-US" b="1">
                          <a:solidFill>
                            <a:srgbClr val="333333"/>
                          </a:solidFill>
                          <a:latin typeface="inter-regular"/>
                        </a:rPr>
                        <a:t>20</a:t>
                      </a:r>
                    </a:p>
                  </a:txBody>
                  <a:tcPr marL="76200" marR="76200" marT="76200" marB="76200"/>
                </a:tc>
                <a:tc>
                  <a:txBody>
                    <a:bodyPr/>
                    <a:lstStyle/>
                    <a:p>
                      <a:pPr algn="ctr" fontAlgn="t"/>
                      <a:r>
                        <a:rPr lang="en-US" b="1" dirty="0">
                          <a:solidFill>
                            <a:srgbClr val="333333"/>
                          </a:solidFill>
                          <a:latin typeface="inter-regular"/>
                        </a:rPr>
                        <a:t>2.0</a:t>
                      </a:r>
                    </a:p>
                  </a:txBody>
                  <a:tcPr marL="76200" marR="76200" marT="76200" marB="76200"/>
                </a:tc>
              </a:tr>
            </a:tbl>
          </a:graphicData>
        </a:graphic>
      </p:graphicFrame>
      <p:pic>
        <p:nvPicPr>
          <p:cNvPr id="67" name="Picture 66" descr="11.png"/>
          <p:cNvPicPr>
            <a:picLocks noChangeAspect="1"/>
          </p:cNvPicPr>
          <p:nvPr/>
        </p:nvPicPr>
        <p:blipFill>
          <a:blip r:embed="rId4"/>
          <a:stretch>
            <a:fillRect/>
          </a:stretch>
        </p:blipFill>
        <p:spPr>
          <a:xfrm>
            <a:off x="7326086" y="1833193"/>
            <a:ext cx="232701" cy="438551"/>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1080319"/>
            <a:ext cx="8665739" cy="443681"/>
          </a:xfrm>
          <a:prstGeom prst="rect">
            <a:avLst/>
          </a:prstGeom>
        </p:spPr>
        <p:txBody>
          <a:bodyPr spcFirstLastPara="1" wrap="square" lIns="91425" tIns="91425" rIns="91425" bIns="91425" anchor="b" anchorCtr="0">
            <a:noAutofit/>
          </a:bodyPr>
          <a:lstStyle/>
          <a:p>
            <a:pPr algn="just"/>
            <a:r>
              <a:rPr lang="en-US" sz="2400" b="1" dirty="0" smtClean="0"/>
              <a:t>Longest Common Sequence (LCS)</a:t>
            </a:r>
            <a:endParaRPr lang="en-US" sz="2400" b="1" dirty="0"/>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1350619" y="1447801"/>
            <a:ext cx="7445038" cy="3695700"/>
          </a:xfrm>
        </p:spPr>
        <p:txBody>
          <a:bodyPr/>
          <a:lstStyle/>
          <a:p>
            <a:r>
              <a:rPr lang="en-US" dirty="0" smtClean="0"/>
              <a:t>		A subsequence of a given sequence is just the given sequence with some elements left out.</a:t>
            </a:r>
          </a:p>
          <a:p>
            <a:endParaRPr lang="en-US" dirty="0" smtClean="0"/>
          </a:p>
          <a:p>
            <a:r>
              <a:rPr lang="en-US" dirty="0" smtClean="0"/>
              <a:t>		Given two sequences X and Y, we say that the sequence Z is a common sequence of X and Y if Z is a subsequence of both X and Y.</a:t>
            </a:r>
          </a:p>
          <a:p>
            <a:endParaRPr lang="en-US" dirty="0" smtClean="0"/>
          </a:p>
          <a:p>
            <a:r>
              <a:rPr lang="en-US" dirty="0" smtClean="0"/>
              <a:t>		In the longest common subsequence problem, we are given two sequences X = (x</a:t>
            </a:r>
            <a:r>
              <a:rPr lang="en-US" baseline="-25000" dirty="0" smtClean="0"/>
              <a:t>1</a:t>
            </a:r>
            <a:r>
              <a:rPr lang="en-US" dirty="0" smtClean="0"/>
              <a:t> x</a:t>
            </a:r>
            <a:r>
              <a:rPr lang="en-US" baseline="-25000" dirty="0" smtClean="0"/>
              <a:t>2</a:t>
            </a:r>
            <a:r>
              <a:rPr lang="en-US" dirty="0" smtClean="0"/>
              <a:t>....</a:t>
            </a:r>
            <a:r>
              <a:rPr lang="en-US" dirty="0" err="1" smtClean="0"/>
              <a:t>x</a:t>
            </a:r>
            <a:r>
              <a:rPr lang="en-US" baseline="-25000" dirty="0" err="1" smtClean="0"/>
              <a:t>m</a:t>
            </a:r>
            <a:r>
              <a:rPr lang="en-US" dirty="0" smtClean="0"/>
              <a:t>) and Y = (y</a:t>
            </a:r>
            <a:r>
              <a:rPr lang="en-US" baseline="-25000" dirty="0" smtClean="0"/>
              <a:t>1</a:t>
            </a:r>
            <a:r>
              <a:rPr lang="en-US" dirty="0" smtClean="0"/>
              <a:t> y</a:t>
            </a:r>
            <a:r>
              <a:rPr lang="en-US" baseline="-25000" dirty="0" smtClean="0"/>
              <a:t>2</a:t>
            </a:r>
            <a:r>
              <a:rPr lang="en-US" dirty="0" smtClean="0"/>
              <a:t> </a:t>
            </a:r>
            <a:r>
              <a:rPr lang="en-US" dirty="0" err="1" smtClean="0"/>
              <a:t>y</a:t>
            </a:r>
            <a:r>
              <a:rPr lang="en-US" baseline="-25000" dirty="0" err="1" smtClean="0"/>
              <a:t>n</a:t>
            </a:r>
            <a:r>
              <a:rPr lang="en-US" dirty="0" smtClean="0"/>
              <a:t>) and wish to find a maximum length common subsequence of X and Y. LCS Problem can be solved using dynamic programming.</a:t>
            </a:r>
          </a:p>
          <a:p>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1080319"/>
            <a:ext cx="8665739" cy="454567"/>
          </a:xfrm>
          <a:prstGeom prst="rect">
            <a:avLst/>
          </a:prstGeom>
        </p:spPr>
        <p:txBody>
          <a:bodyPr spcFirstLastPara="1" wrap="square" lIns="91425" tIns="91425" rIns="91425" bIns="91425" anchor="b" anchorCtr="0">
            <a:noAutofit/>
          </a:bodyPr>
          <a:lstStyle/>
          <a:p>
            <a:pPr algn="just"/>
            <a:r>
              <a:rPr lang="en-US" sz="2400" b="1" dirty="0" smtClean="0"/>
              <a:t>Characteristics of Longest Common Sequence</a:t>
            </a:r>
            <a:endParaRPr lang="en-US" sz="2400" b="1" dirty="0"/>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1361504" y="1629103"/>
            <a:ext cx="6900001" cy="3514397"/>
          </a:xfrm>
        </p:spPr>
        <p:txBody>
          <a:bodyPr/>
          <a:lstStyle/>
          <a:p>
            <a:r>
              <a:rPr lang="en-US" dirty="0" smtClean="0"/>
              <a:t>		A brute-force approach we find all the subsequences of X and check each subsequence to see if it is also a subsequence of Y, this approach requires exponential time making it impractical for the long sequence.</a:t>
            </a:r>
          </a:p>
          <a:p>
            <a:endParaRPr lang="en-US" dirty="0" smtClean="0"/>
          </a:p>
          <a:p>
            <a:r>
              <a:rPr lang="en-US" dirty="0" smtClean="0"/>
              <a:t>		Given a sequence X = (x</a:t>
            </a:r>
            <a:r>
              <a:rPr lang="en-US" baseline="-25000" dirty="0" smtClean="0"/>
              <a:t>1</a:t>
            </a:r>
            <a:r>
              <a:rPr lang="en-US" dirty="0" smtClean="0"/>
              <a:t> x</a:t>
            </a:r>
            <a:r>
              <a:rPr lang="en-US" baseline="-25000" dirty="0" smtClean="0"/>
              <a:t>2</a:t>
            </a:r>
            <a:r>
              <a:rPr lang="en-US" dirty="0" smtClean="0"/>
              <a:t>.....</a:t>
            </a:r>
            <a:r>
              <a:rPr lang="en-US" dirty="0" err="1" smtClean="0"/>
              <a:t>x</a:t>
            </a:r>
            <a:r>
              <a:rPr lang="en-US" baseline="-25000" dirty="0" err="1" smtClean="0"/>
              <a:t>m</a:t>
            </a:r>
            <a:r>
              <a:rPr lang="en-US" dirty="0" smtClean="0"/>
              <a:t>) we define the </a:t>
            </a:r>
            <a:r>
              <a:rPr lang="en-US" dirty="0" err="1" smtClean="0"/>
              <a:t>ith</a:t>
            </a:r>
            <a:r>
              <a:rPr lang="en-US" dirty="0" smtClean="0"/>
              <a:t> prefix of X for </a:t>
            </a:r>
            <a:r>
              <a:rPr lang="en-US" dirty="0" err="1" smtClean="0"/>
              <a:t>i</a:t>
            </a:r>
            <a:r>
              <a:rPr lang="en-US" dirty="0" smtClean="0"/>
              <a:t>=0, 1, and 2...m as X</a:t>
            </a:r>
            <a:r>
              <a:rPr lang="en-US" baseline="-25000" dirty="0" smtClean="0"/>
              <a:t>i</a:t>
            </a:r>
            <a:r>
              <a:rPr lang="en-US" dirty="0" smtClean="0"/>
              <a:t>= (x</a:t>
            </a:r>
            <a:r>
              <a:rPr lang="en-US" baseline="-25000" dirty="0" smtClean="0"/>
              <a:t>1</a:t>
            </a:r>
            <a:r>
              <a:rPr lang="en-US" dirty="0" smtClean="0"/>
              <a:t> x</a:t>
            </a:r>
            <a:r>
              <a:rPr lang="en-US" baseline="-25000" dirty="0" smtClean="0"/>
              <a:t>2</a:t>
            </a:r>
            <a:r>
              <a:rPr lang="en-US" dirty="0" smtClean="0"/>
              <a:t>.....x</a:t>
            </a:r>
            <a:r>
              <a:rPr lang="en-US" baseline="-25000" dirty="0" smtClean="0"/>
              <a:t>i</a:t>
            </a:r>
            <a:r>
              <a:rPr lang="en-US" dirty="0" smtClean="0"/>
              <a:t>). </a:t>
            </a:r>
          </a:p>
          <a:p>
            <a:endParaRPr lang="en-US" dirty="0" smtClean="0"/>
          </a:p>
          <a:p>
            <a:r>
              <a:rPr lang="en-US" dirty="0" smtClean="0"/>
              <a:t>	For example: if X = (A, B, C, B, C, A, B, C) then X</a:t>
            </a:r>
            <a:r>
              <a:rPr lang="en-US" baseline="-25000" dirty="0" smtClean="0"/>
              <a:t>4</a:t>
            </a:r>
            <a:r>
              <a:rPr lang="en-US" dirty="0" smtClean="0"/>
              <a:t>= (A, B, C, B)</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1350619" y="1629103"/>
            <a:ext cx="6900001" cy="3514397"/>
          </a:xfrm>
        </p:spPr>
        <p:txBody>
          <a:bodyPr/>
          <a:lstStyle/>
          <a:p>
            <a:r>
              <a:rPr lang="en-US" b="1" dirty="0" smtClean="0"/>
              <a:t>Optimal Substructure of an LCS:</a:t>
            </a:r>
            <a:r>
              <a:rPr lang="en-US" dirty="0" smtClean="0"/>
              <a:t> </a:t>
            </a:r>
          </a:p>
          <a:p>
            <a:r>
              <a:rPr lang="en-US" dirty="0" smtClean="0"/>
              <a:t>Let X = (x</a:t>
            </a:r>
            <a:r>
              <a:rPr lang="en-US" baseline="-25000" dirty="0" smtClean="0"/>
              <a:t>1</a:t>
            </a:r>
            <a:r>
              <a:rPr lang="en-US" dirty="0" smtClean="0"/>
              <a:t> x</a:t>
            </a:r>
            <a:r>
              <a:rPr lang="en-US" baseline="-25000" dirty="0" smtClean="0"/>
              <a:t>2</a:t>
            </a:r>
            <a:r>
              <a:rPr lang="en-US" dirty="0" smtClean="0"/>
              <a:t>....</a:t>
            </a:r>
            <a:r>
              <a:rPr lang="en-US" dirty="0" err="1" smtClean="0"/>
              <a:t>x</a:t>
            </a:r>
            <a:r>
              <a:rPr lang="en-US" baseline="-25000" dirty="0" err="1" smtClean="0"/>
              <a:t>m</a:t>
            </a:r>
            <a:r>
              <a:rPr lang="en-US" dirty="0" smtClean="0"/>
              <a:t>) and Y = (y</a:t>
            </a:r>
            <a:r>
              <a:rPr lang="en-US" baseline="-25000" dirty="0" smtClean="0"/>
              <a:t>1</a:t>
            </a:r>
            <a:r>
              <a:rPr lang="en-US" dirty="0" smtClean="0"/>
              <a:t> y</a:t>
            </a:r>
            <a:r>
              <a:rPr lang="en-US" baseline="-25000" dirty="0" smtClean="0"/>
              <a:t>2</a:t>
            </a:r>
            <a:r>
              <a:rPr lang="en-US" dirty="0" smtClean="0"/>
              <a:t>.....) </a:t>
            </a:r>
            <a:r>
              <a:rPr lang="en-US" dirty="0" err="1" smtClean="0"/>
              <a:t>y</a:t>
            </a:r>
            <a:r>
              <a:rPr lang="en-US" baseline="-25000" dirty="0" err="1" smtClean="0"/>
              <a:t>n</a:t>
            </a:r>
            <a:r>
              <a:rPr lang="en-US" dirty="0" smtClean="0"/>
              <a:t>) be the sequences and let Z = (z</a:t>
            </a:r>
            <a:r>
              <a:rPr lang="en-US" baseline="-25000" dirty="0" smtClean="0"/>
              <a:t>1</a:t>
            </a:r>
            <a:r>
              <a:rPr lang="en-US" dirty="0" smtClean="0"/>
              <a:t> z</a:t>
            </a:r>
            <a:r>
              <a:rPr lang="en-US" baseline="-25000" dirty="0" smtClean="0"/>
              <a:t>2</a:t>
            </a:r>
            <a:r>
              <a:rPr lang="en-US" dirty="0" smtClean="0"/>
              <a:t>......</a:t>
            </a:r>
            <a:r>
              <a:rPr lang="en-US" dirty="0" err="1" smtClean="0"/>
              <a:t>z</a:t>
            </a:r>
            <a:r>
              <a:rPr lang="en-US" baseline="-25000" dirty="0" err="1" smtClean="0"/>
              <a:t>k</a:t>
            </a:r>
            <a:r>
              <a:rPr lang="en-US" dirty="0" smtClean="0"/>
              <a:t>) be any LCS of X and Y.</a:t>
            </a:r>
          </a:p>
          <a:p>
            <a:endParaRPr lang="en-US" dirty="0" smtClean="0"/>
          </a:p>
          <a:p>
            <a:pPr>
              <a:buFont typeface="Arial" pitchFamily="34" charset="0"/>
              <a:buChar char="•"/>
            </a:pPr>
            <a:r>
              <a:rPr lang="en-US" dirty="0" smtClean="0"/>
              <a:t>If </a:t>
            </a:r>
            <a:r>
              <a:rPr lang="en-US" dirty="0" err="1" smtClean="0"/>
              <a:t>x</a:t>
            </a:r>
            <a:r>
              <a:rPr lang="en-US" baseline="-25000" dirty="0" err="1" smtClean="0"/>
              <a:t>m</a:t>
            </a:r>
            <a:r>
              <a:rPr lang="en-US" dirty="0" smtClean="0"/>
              <a:t> = </a:t>
            </a:r>
            <a:r>
              <a:rPr lang="en-US" dirty="0" err="1" smtClean="0"/>
              <a:t>y</a:t>
            </a:r>
            <a:r>
              <a:rPr lang="en-US" baseline="-25000" dirty="0" err="1" smtClean="0"/>
              <a:t>n</a:t>
            </a:r>
            <a:r>
              <a:rPr lang="en-US" dirty="0" smtClean="0"/>
              <a:t>, then </a:t>
            </a:r>
            <a:r>
              <a:rPr lang="en-US" dirty="0" err="1" smtClean="0"/>
              <a:t>z</a:t>
            </a:r>
            <a:r>
              <a:rPr lang="en-US" baseline="-25000" dirty="0" err="1" smtClean="0"/>
              <a:t>k</a:t>
            </a:r>
            <a:r>
              <a:rPr lang="en-US" dirty="0" smtClean="0"/>
              <a:t>=</a:t>
            </a:r>
            <a:r>
              <a:rPr lang="en-US" dirty="0" err="1" smtClean="0"/>
              <a:t>x_m</a:t>
            </a:r>
            <a:r>
              <a:rPr lang="en-US" dirty="0" smtClean="0"/>
              <a:t>=</a:t>
            </a:r>
            <a:r>
              <a:rPr lang="en-US" dirty="0" err="1" smtClean="0"/>
              <a:t>y</a:t>
            </a:r>
            <a:r>
              <a:rPr lang="en-US" baseline="-25000" dirty="0" err="1" smtClean="0"/>
              <a:t>n</a:t>
            </a:r>
            <a:r>
              <a:rPr lang="en-US" dirty="0" smtClean="0"/>
              <a:t> and Z</a:t>
            </a:r>
            <a:r>
              <a:rPr lang="en-US" baseline="-25000" dirty="0" smtClean="0"/>
              <a:t>k-1</a:t>
            </a:r>
            <a:r>
              <a:rPr lang="en-US" dirty="0" smtClean="0"/>
              <a:t> is an LCS of X</a:t>
            </a:r>
            <a:r>
              <a:rPr lang="en-US" baseline="-25000" dirty="0" smtClean="0"/>
              <a:t>m-1</a:t>
            </a:r>
            <a:r>
              <a:rPr lang="en-US" dirty="0" smtClean="0"/>
              <a:t>and Y</a:t>
            </a:r>
            <a:r>
              <a:rPr lang="en-US" baseline="-25000" dirty="0" smtClean="0"/>
              <a:t>n-1</a:t>
            </a:r>
            <a:endParaRPr lang="en-US" dirty="0" smtClean="0"/>
          </a:p>
          <a:p>
            <a:pPr>
              <a:buFont typeface="Arial" pitchFamily="34" charset="0"/>
              <a:buChar char="•"/>
            </a:pPr>
            <a:endParaRPr lang="en-US" dirty="0" smtClean="0"/>
          </a:p>
          <a:p>
            <a:pPr>
              <a:buFont typeface="Arial" pitchFamily="34" charset="0"/>
              <a:buChar char="•"/>
            </a:pPr>
            <a:r>
              <a:rPr lang="en-US" dirty="0" smtClean="0"/>
              <a:t>If </a:t>
            </a:r>
            <a:r>
              <a:rPr lang="en-US" dirty="0" err="1" smtClean="0"/>
              <a:t>x</a:t>
            </a:r>
            <a:r>
              <a:rPr lang="en-US" baseline="-25000" dirty="0" err="1" smtClean="0"/>
              <a:t>m</a:t>
            </a:r>
            <a:r>
              <a:rPr lang="en-US" dirty="0" smtClean="0"/>
              <a:t> ≠ </a:t>
            </a:r>
            <a:r>
              <a:rPr lang="en-US" dirty="0" err="1" smtClean="0"/>
              <a:t>y</a:t>
            </a:r>
            <a:r>
              <a:rPr lang="en-US" baseline="-25000" dirty="0" err="1" smtClean="0"/>
              <a:t>n</a:t>
            </a:r>
            <a:r>
              <a:rPr lang="en-US" dirty="0" smtClean="0"/>
              <a:t>, then </a:t>
            </a:r>
            <a:r>
              <a:rPr lang="en-US" dirty="0" err="1" smtClean="0"/>
              <a:t>z</a:t>
            </a:r>
            <a:r>
              <a:rPr lang="en-US" baseline="-25000" dirty="0" err="1" smtClean="0"/>
              <a:t>k</a:t>
            </a:r>
            <a:r>
              <a:rPr lang="en-US" dirty="0" smtClean="0"/>
              <a:t>≠ </a:t>
            </a:r>
            <a:r>
              <a:rPr lang="en-US" dirty="0" err="1" smtClean="0"/>
              <a:t>x</a:t>
            </a:r>
            <a:r>
              <a:rPr lang="en-US" baseline="-25000" dirty="0" err="1" smtClean="0"/>
              <a:t>m</a:t>
            </a:r>
            <a:r>
              <a:rPr lang="en-US" dirty="0" smtClean="0"/>
              <a:t> implies that Z is an LCS of X</a:t>
            </a:r>
            <a:r>
              <a:rPr lang="en-US" baseline="-25000" dirty="0" smtClean="0"/>
              <a:t>m-1</a:t>
            </a:r>
            <a:r>
              <a:rPr lang="en-US" dirty="0" smtClean="0"/>
              <a:t>and Y.</a:t>
            </a:r>
          </a:p>
          <a:p>
            <a:pPr>
              <a:buFont typeface="Arial" pitchFamily="34" charset="0"/>
              <a:buChar char="•"/>
            </a:pPr>
            <a:endParaRPr lang="en-US" dirty="0" smtClean="0"/>
          </a:p>
          <a:p>
            <a:pPr>
              <a:buFont typeface="Arial" pitchFamily="34" charset="0"/>
              <a:buChar char="•"/>
            </a:pPr>
            <a:r>
              <a:rPr lang="en-US" dirty="0" smtClean="0"/>
              <a:t>If </a:t>
            </a:r>
            <a:r>
              <a:rPr lang="en-US" dirty="0" err="1" smtClean="0"/>
              <a:t>x</a:t>
            </a:r>
            <a:r>
              <a:rPr lang="en-US" baseline="-25000" dirty="0" err="1" smtClean="0"/>
              <a:t>m</a:t>
            </a:r>
            <a:r>
              <a:rPr lang="en-US" dirty="0" smtClean="0"/>
              <a:t> ≠ </a:t>
            </a:r>
            <a:r>
              <a:rPr lang="en-US" dirty="0" err="1" smtClean="0"/>
              <a:t>y</a:t>
            </a:r>
            <a:r>
              <a:rPr lang="en-US" baseline="-25000" dirty="0" err="1" smtClean="0"/>
              <a:t>n</a:t>
            </a:r>
            <a:r>
              <a:rPr lang="en-US" dirty="0" smtClean="0"/>
              <a:t>, then </a:t>
            </a:r>
            <a:r>
              <a:rPr lang="en-US" dirty="0" err="1" smtClean="0"/>
              <a:t>z</a:t>
            </a:r>
            <a:r>
              <a:rPr lang="en-US" baseline="-25000" dirty="0" err="1" smtClean="0"/>
              <a:t>k</a:t>
            </a:r>
            <a:r>
              <a:rPr lang="en-US" dirty="0" err="1" smtClean="0"/>
              <a:t>≠y</a:t>
            </a:r>
            <a:r>
              <a:rPr lang="en-US" baseline="-25000" dirty="0" err="1" smtClean="0"/>
              <a:t>n</a:t>
            </a:r>
            <a:r>
              <a:rPr lang="en-US" dirty="0" smtClean="0"/>
              <a:t> implies that Z is an LCS of X and Y</a:t>
            </a:r>
            <a:r>
              <a:rPr lang="en-US" baseline="-25000" dirty="0" smtClean="0"/>
              <a:t>n-1</a:t>
            </a:r>
            <a:endParaRPr lang="en-US" dirty="0" smtClean="0"/>
          </a:p>
          <a:p>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1080319"/>
            <a:ext cx="8665739" cy="454567"/>
          </a:xfrm>
          <a:prstGeom prst="rect">
            <a:avLst/>
          </a:prstGeom>
        </p:spPr>
        <p:txBody>
          <a:bodyPr spcFirstLastPara="1" wrap="square" lIns="91425" tIns="91425" rIns="91425" bIns="91425" anchor="b" anchorCtr="0">
            <a:noAutofit/>
          </a:bodyPr>
          <a:lstStyle/>
          <a:p>
            <a:pPr algn="just"/>
            <a:r>
              <a:rPr lang="en-US" sz="2400" b="1" dirty="0" smtClean="0"/>
              <a:t>Travelling Sales Person Problem</a:t>
            </a:r>
            <a:endParaRPr lang="en-US" sz="2400" b="1" dirty="0"/>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1350619" y="1629103"/>
            <a:ext cx="6900001" cy="3514397"/>
          </a:xfrm>
        </p:spPr>
        <p:txBody>
          <a:bodyPr/>
          <a:lstStyle/>
          <a:p>
            <a:r>
              <a:rPr lang="en-US" dirty="0" smtClean="0"/>
              <a:t>		The traveling salesman problems abide by a salesman and a set of cities. The salesman has to visit every one of the cities starting from a certain one (e.g., the hometown) and to return to the same city. The challenge of the problem is that the traveling salesman needs to minimize the total length of the trip.</a:t>
            </a:r>
          </a:p>
          <a:p>
            <a:r>
              <a:rPr lang="en-US" dirty="0" smtClean="0"/>
              <a:t>		</a:t>
            </a:r>
          </a:p>
          <a:p>
            <a:r>
              <a:rPr lang="en-US" dirty="0" smtClean="0"/>
              <a:t>		Suppose the cities are x</a:t>
            </a:r>
            <a:r>
              <a:rPr lang="en-US" baseline="-25000" dirty="0" smtClean="0"/>
              <a:t>1</a:t>
            </a:r>
            <a:r>
              <a:rPr lang="en-US" dirty="0" smtClean="0"/>
              <a:t> x</a:t>
            </a:r>
            <a:r>
              <a:rPr lang="en-US" baseline="-25000" dirty="0" smtClean="0"/>
              <a:t>2</a:t>
            </a:r>
            <a:r>
              <a:rPr lang="en-US" dirty="0" smtClean="0"/>
              <a:t>..... </a:t>
            </a:r>
            <a:r>
              <a:rPr lang="en-US" dirty="0" err="1" smtClean="0"/>
              <a:t>x</a:t>
            </a:r>
            <a:r>
              <a:rPr lang="en-US" baseline="-25000" dirty="0" err="1" smtClean="0"/>
              <a:t>n</a:t>
            </a:r>
            <a:r>
              <a:rPr lang="en-US" dirty="0" smtClean="0"/>
              <a:t> where cost </a:t>
            </a:r>
            <a:r>
              <a:rPr lang="en-US" dirty="0" err="1" smtClean="0"/>
              <a:t>c</a:t>
            </a:r>
            <a:r>
              <a:rPr lang="en-US" baseline="-25000" dirty="0" err="1" smtClean="0"/>
              <a:t>ij</a:t>
            </a:r>
            <a:r>
              <a:rPr lang="en-US" dirty="0" smtClean="0"/>
              <a:t> denotes the cost of travelling from city x</a:t>
            </a:r>
            <a:r>
              <a:rPr lang="en-US" baseline="-25000" dirty="0" smtClean="0"/>
              <a:t>i</a:t>
            </a:r>
            <a:r>
              <a:rPr lang="en-US" dirty="0" smtClean="0"/>
              <a:t> to </a:t>
            </a:r>
            <a:r>
              <a:rPr lang="en-US" dirty="0" err="1" smtClean="0"/>
              <a:t>x</a:t>
            </a:r>
            <a:r>
              <a:rPr lang="en-US" baseline="-25000" dirty="0" err="1" smtClean="0"/>
              <a:t>j</a:t>
            </a:r>
            <a:r>
              <a:rPr lang="en-US" dirty="0" smtClean="0"/>
              <a:t>. The travelling salesperson problem is to find a route starting and ending at x</a:t>
            </a:r>
            <a:r>
              <a:rPr lang="en-US" baseline="-25000" dirty="0" smtClean="0"/>
              <a:t>1</a:t>
            </a:r>
            <a:r>
              <a:rPr lang="en-US" dirty="0" smtClean="0"/>
              <a:t> that will take in all cities with the minimum cost.</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1111850"/>
            <a:ext cx="8665739" cy="601336"/>
          </a:xfrm>
          <a:prstGeom prst="rect">
            <a:avLst/>
          </a:prstGeom>
        </p:spPr>
        <p:txBody>
          <a:bodyPr spcFirstLastPara="1" wrap="square" lIns="91425" tIns="91425" rIns="91425" bIns="91425" anchor="b" anchorCtr="0">
            <a:noAutofit/>
          </a:bodyPr>
          <a:lstStyle/>
          <a:p>
            <a:r>
              <a:rPr lang="en-US" sz="3200" b="1" dirty="0" smtClean="0"/>
              <a:t>Algorithm Complexity</a:t>
            </a:r>
            <a:endParaRPr lang="en-US" sz="3200" b="1" dirty="0"/>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883118" y="-191321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719999" y="1629103"/>
            <a:ext cx="7688277" cy="3514397"/>
          </a:xfrm>
        </p:spPr>
        <p:txBody>
          <a:bodyPr/>
          <a:lstStyle/>
          <a:p>
            <a:r>
              <a:rPr lang="en-US" dirty="0" smtClean="0"/>
              <a:t>		Suppose </a:t>
            </a:r>
            <a:r>
              <a:rPr lang="en-US" b="1" dirty="0" smtClean="0"/>
              <a:t>X</a:t>
            </a:r>
            <a:r>
              <a:rPr lang="en-US" dirty="0" smtClean="0"/>
              <a:t> is an algorithm and </a:t>
            </a:r>
            <a:r>
              <a:rPr lang="en-US" b="1" dirty="0" smtClean="0"/>
              <a:t>n</a:t>
            </a:r>
            <a:r>
              <a:rPr lang="en-US" dirty="0" smtClean="0"/>
              <a:t> is the size of input data, the time and space used by the algorithm X are the two main factors, which decide the efficiency of X.</a:t>
            </a:r>
          </a:p>
          <a:p>
            <a:endParaRPr lang="en-US" b="1" dirty="0" smtClean="0"/>
          </a:p>
          <a:p>
            <a:r>
              <a:rPr lang="en-US" b="1" dirty="0" smtClean="0"/>
              <a:t>Time Factor</a:t>
            </a:r>
            <a:r>
              <a:rPr lang="en-US" dirty="0" smtClean="0"/>
              <a:t> − Time is measured by counting the number of key operations such as comparisons in the sorting algorithm.</a:t>
            </a:r>
          </a:p>
          <a:p>
            <a:endParaRPr lang="en-US" b="1" dirty="0" smtClean="0"/>
          </a:p>
          <a:p>
            <a:r>
              <a:rPr lang="en-US" b="1" dirty="0" smtClean="0"/>
              <a:t>Space Factor</a:t>
            </a:r>
            <a:r>
              <a:rPr lang="en-US" dirty="0" smtClean="0"/>
              <a:t> − Space is measured by counting the maximum memory space required by the algorithm.</a:t>
            </a:r>
          </a:p>
          <a:p>
            <a:endParaRPr lang="en-US" dirty="0" smtClean="0"/>
          </a:p>
          <a:p>
            <a:r>
              <a:rPr lang="en-US" dirty="0" smtClean="0"/>
              <a:t>The complexity of an algorithm </a:t>
            </a:r>
            <a:r>
              <a:rPr lang="en-US" b="1" dirty="0" smtClean="0"/>
              <a:t>f(n)</a:t>
            </a:r>
            <a:r>
              <a:rPr lang="en-US" dirty="0" smtClean="0"/>
              <a:t> gives the running time and/or the storage space required by the algorithm in terms of </a:t>
            </a:r>
            <a:r>
              <a:rPr lang="en-US" b="1" dirty="0" smtClean="0"/>
              <a:t>n</a:t>
            </a:r>
            <a:r>
              <a:rPr lang="en-US" dirty="0" smtClean="0"/>
              <a:t> as the size of input data.</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1080319"/>
            <a:ext cx="8665739" cy="601336"/>
          </a:xfrm>
          <a:prstGeom prst="rect">
            <a:avLst/>
          </a:prstGeom>
        </p:spPr>
        <p:txBody>
          <a:bodyPr spcFirstLastPara="1" wrap="square" lIns="91425" tIns="91425" rIns="91425" bIns="91425" anchor="b" anchorCtr="0">
            <a:noAutofit/>
          </a:bodyPr>
          <a:lstStyle/>
          <a:p>
            <a:pPr algn="just"/>
            <a:r>
              <a:rPr lang="en-US" sz="2400" b="1" dirty="0" smtClean="0"/>
              <a:t>Example:</a:t>
            </a:r>
            <a:r>
              <a:rPr lang="en-US" sz="2400" dirty="0" smtClean="0"/>
              <a:t> </a:t>
            </a:r>
            <a:endParaRPr lang="en-US" sz="2400" b="1" dirty="0"/>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1350619" y="1476703"/>
            <a:ext cx="6900001" cy="3514397"/>
          </a:xfrm>
        </p:spPr>
        <p:txBody>
          <a:bodyPr/>
          <a:lstStyle/>
          <a:p>
            <a:r>
              <a:rPr lang="en-US" dirty="0" smtClean="0"/>
              <a:t>		A newspaper agent daily drops the newspaper to the area assigned in such a manner that he has to cover all the houses in the respective area with minimum travel cost. Compute the minimum travel cost.</a:t>
            </a:r>
          </a:p>
          <a:p>
            <a:r>
              <a:rPr lang="en-US" dirty="0" smtClean="0"/>
              <a:t>		The area assigned to the agent where he has to drop the newspaper is shown in fig:</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63" name="Picture 62" descr="1.png"/>
          <p:cNvPicPr>
            <a:picLocks noChangeAspect="1"/>
          </p:cNvPicPr>
          <p:nvPr/>
        </p:nvPicPr>
        <p:blipFill>
          <a:blip r:embed="rId4"/>
          <a:stretch>
            <a:fillRect/>
          </a:stretch>
        </p:blipFill>
        <p:spPr>
          <a:xfrm>
            <a:off x="2808514" y="3331029"/>
            <a:ext cx="4441372" cy="1812471"/>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1350619" y="1629103"/>
            <a:ext cx="6900001" cy="3514397"/>
          </a:xfrm>
        </p:spPr>
        <p:txBody>
          <a:bodyPr/>
          <a:lstStyle/>
          <a:p>
            <a:r>
              <a:rPr lang="en-US" dirty="0" smtClean="0"/>
              <a:t>Solution: The cost- adjacency matrix of graph G is as follows:</a:t>
            </a:r>
          </a:p>
          <a:p>
            <a:r>
              <a:rPr lang="en-US" dirty="0" err="1" smtClean="0"/>
              <a:t>cost</a:t>
            </a:r>
            <a:r>
              <a:rPr lang="en-US" baseline="-25000" dirty="0" err="1" smtClean="0"/>
              <a:t>ij</a:t>
            </a:r>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66" name="Picture 65" descr="2.png"/>
          <p:cNvPicPr>
            <a:picLocks noChangeAspect="1"/>
          </p:cNvPicPr>
          <p:nvPr/>
        </p:nvPicPr>
        <p:blipFill>
          <a:blip r:embed="rId4"/>
          <a:stretch>
            <a:fillRect/>
          </a:stretch>
        </p:blipFill>
        <p:spPr>
          <a:xfrm>
            <a:off x="2296885" y="2100943"/>
            <a:ext cx="5496345" cy="2893963"/>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1394162" y="1161017"/>
            <a:ext cx="6900001" cy="3514397"/>
          </a:xfrm>
        </p:spPr>
        <p:txBody>
          <a:bodyPr/>
          <a:lstStyle/>
          <a:p>
            <a:r>
              <a:rPr lang="en-US" dirty="0" smtClean="0"/>
              <a:t>		The tour starts from area H</a:t>
            </a:r>
            <a:r>
              <a:rPr lang="en-US" baseline="-25000" dirty="0" smtClean="0"/>
              <a:t>1</a:t>
            </a:r>
            <a:r>
              <a:rPr lang="en-US" dirty="0" smtClean="0"/>
              <a:t> and then select the minimum cost area reachable from H</a:t>
            </a:r>
            <a:r>
              <a:rPr lang="en-US" baseline="-25000" dirty="0" smtClean="0"/>
              <a:t>1</a:t>
            </a:r>
            <a:r>
              <a:rPr lang="en-US" dirty="0" smtClean="0"/>
              <a: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66" name="Picture 65" descr="3.png"/>
          <p:cNvPicPr>
            <a:picLocks noChangeAspect="1"/>
          </p:cNvPicPr>
          <p:nvPr/>
        </p:nvPicPr>
        <p:blipFill>
          <a:blip r:embed="rId4"/>
          <a:stretch>
            <a:fillRect/>
          </a:stretch>
        </p:blipFill>
        <p:spPr>
          <a:xfrm>
            <a:off x="1702710" y="1894113"/>
            <a:ext cx="6239322" cy="3445329"/>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1350619" y="1269875"/>
            <a:ext cx="6900001" cy="3514397"/>
          </a:xfrm>
        </p:spPr>
        <p:txBody>
          <a:bodyPr/>
          <a:lstStyle/>
          <a:p>
            <a:r>
              <a:rPr lang="en-US" dirty="0" smtClean="0"/>
              <a:t>		Mark area H</a:t>
            </a:r>
            <a:r>
              <a:rPr lang="en-US" baseline="-25000" dirty="0" smtClean="0"/>
              <a:t>6</a:t>
            </a:r>
            <a:r>
              <a:rPr lang="en-US" dirty="0" smtClean="0"/>
              <a:t> because it is the minimum cost area reachable from H</a:t>
            </a:r>
            <a:r>
              <a:rPr lang="en-US" baseline="-25000" dirty="0" smtClean="0"/>
              <a:t>1</a:t>
            </a:r>
            <a:r>
              <a:rPr lang="en-US" dirty="0" smtClean="0"/>
              <a:t> and then select minimum cost area reachable from H</a:t>
            </a:r>
            <a:r>
              <a:rPr lang="en-US" baseline="-25000" dirty="0" smtClean="0"/>
              <a:t>6</a:t>
            </a:r>
            <a:r>
              <a:rPr lang="en-US" dirty="0" smtClean="0"/>
              <a:t>.</a:t>
            </a:r>
            <a:endParaRPr lang="en-US" dirty="0"/>
          </a:p>
        </p:txBody>
      </p:sp>
      <p:pic>
        <p:nvPicPr>
          <p:cNvPr id="66" name="Picture 65" descr="4.png"/>
          <p:cNvPicPr>
            <a:picLocks noChangeAspect="1"/>
          </p:cNvPicPr>
          <p:nvPr/>
        </p:nvPicPr>
        <p:blipFill>
          <a:blip r:embed="rId4"/>
          <a:stretch>
            <a:fillRect/>
          </a:stretch>
        </p:blipFill>
        <p:spPr>
          <a:xfrm>
            <a:off x="2558142" y="1839685"/>
            <a:ext cx="5710462" cy="3107871"/>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1350619" y="1226332"/>
            <a:ext cx="6900001" cy="3514397"/>
          </a:xfrm>
        </p:spPr>
        <p:txBody>
          <a:bodyPr/>
          <a:lstStyle/>
          <a:p>
            <a:r>
              <a:rPr lang="en-US" dirty="0" smtClean="0"/>
              <a:t>		Mark area H</a:t>
            </a:r>
            <a:r>
              <a:rPr lang="en-US" baseline="-25000" dirty="0" smtClean="0"/>
              <a:t>7</a:t>
            </a:r>
            <a:r>
              <a:rPr lang="en-US" dirty="0" smtClean="0"/>
              <a:t> because it is the minimum cost area reachable from H</a:t>
            </a:r>
            <a:r>
              <a:rPr lang="en-US" baseline="-25000" dirty="0" smtClean="0"/>
              <a:t>6</a:t>
            </a:r>
            <a:r>
              <a:rPr lang="en-US" dirty="0" smtClean="0"/>
              <a:t> and then select minimum cost area reachable from H</a:t>
            </a:r>
            <a:r>
              <a:rPr lang="en-US" baseline="-25000" dirty="0" smtClean="0"/>
              <a:t>7</a:t>
            </a:r>
            <a:r>
              <a:rPr lang="en-US" dirty="0" smtClean="0"/>
              <a:t>.</a:t>
            </a:r>
            <a:endParaRPr lang="en-US" dirty="0"/>
          </a:p>
        </p:txBody>
      </p:sp>
      <p:pic>
        <p:nvPicPr>
          <p:cNvPr id="66" name="Picture 65" descr="5.png"/>
          <p:cNvPicPr>
            <a:picLocks noChangeAspect="1"/>
          </p:cNvPicPr>
          <p:nvPr/>
        </p:nvPicPr>
        <p:blipFill>
          <a:blip r:embed="rId4"/>
          <a:stretch>
            <a:fillRect/>
          </a:stretch>
        </p:blipFill>
        <p:spPr>
          <a:xfrm>
            <a:off x="2536370" y="2144486"/>
            <a:ext cx="5593235" cy="2800732"/>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204"/>
        <p:cNvGrpSpPr/>
        <p:nvPr/>
      </p:nvGrpSpPr>
      <p:grpSpPr>
        <a:xfrm>
          <a:off x="0" y="0"/>
          <a:ext cx="0" cy="0"/>
          <a:chOff x="0" y="0"/>
          <a:chExt cx="0" cy="0"/>
        </a:xfrm>
      </p:grpSpPr>
      <p:sp>
        <p:nvSpPr>
          <p:cNvPr id="2205" name="Google Shape;2205;p40"/>
          <p:cNvSpPr txBox="1">
            <a:spLocks noGrp="1"/>
          </p:cNvSpPr>
          <p:nvPr>
            <p:ph type="ctrTitle"/>
          </p:nvPr>
        </p:nvSpPr>
        <p:spPr>
          <a:xfrm>
            <a:off x="3080750" y="1003821"/>
            <a:ext cx="5781900" cy="2616300"/>
          </a:xfrm>
          <a:prstGeom prst="rect">
            <a:avLst/>
          </a:prstGeom>
        </p:spPr>
        <p:txBody>
          <a:bodyPr spcFirstLastPara="1" wrap="square" lIns="91425" tIns="91425" rIns="91425" bIns="91425" anchor="ctr" anchorCtr="0">
            <a:noAutofit/>
          </a:bodyPr>
          <a:lstStyle/>
          <a:p>
            <a:pPr lvl="0"/>
            <a:r>
              <a:rPr lang="en" sz="4000" b="1" dirty="0"/>
              <a:t>UNIT  - </a:t>
            </a:r>
            <a:r>
              <a:rPr lang="en" sz="4000" b="1" dirty="0" smtClean="0"/>
              <a:t>III     </a:t>
            </a:r>
            <a:br>
              <a:rPr lang="en" sz="4000" b="1" dirty="0" smtClean="0"/>
            </a:br>
            <a:r>
              <a:rPr lang="en" sz="4000" b="1" dirty="0" smtClean="0"/>
              <a:t/>
            </a:r>
            <a:br>
              <a:rPr lang="en" sz="4000" b="1" dirty="0" smtClean="0"/>
            </a:br>
            <a:r>
              <a:rPr lang="en" sz="2400" b="1" dirty="0" smtClean="0"/>
              <a:t>TOPIC </a:t>
            </a:r>
            <a:r>
              <a:rPr lang="en" sz="2400" b="1" dirty="0" smtClean="0"/>
              <a:t>– </a:t>
            </a:r>
            <a:r>
              <a:rPr lang="en-US" sz="2400" b="1" dirty="0" smtClean="0"/>
              <a:t>Graph </a:t>
            </a:r>
            <a:r>
              <a:rPr lang="en-US" sz="2400" b="1" dirty="0" smtClean="0"/>
              <a:t>and Tree Algorithms </a:t>
            </a:r>
            <a:endParaRPr sz="4000" b="1" dirty="0"/>
          </a:p>
        </p:txBody>
      </p:sp>
      <p:sp>
        <p:nvSpPr>
          <p:cNvPr id="2206" name="Google Shape;2206;p40"/>
          <p:cNvSpPr txBox="1">
            <a:spLocks noGrp="1"/>
          </p:cNvSpPr>
          <p:nvPr>
            <p:ph type="subTitle" idx="1"/>
          </p:nvPr>
        </p:nvSpPr>
        <p:spPr>
          <a:xfrm>
            <a:off x="3080750" y="3610150"/>
            <a:ext cx="2941678" cy="47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smtClean="0"/>
              <a:t>SUBJECT- DAA</a:t>
            </a:r>
            <a:endParaRPr sz="1800" dirty="0"/>
          </a:p>
        </p:txBody>
      </p:sp>
      <p:pic>
        <p:nvPicPr>
          <p:cNvPr id="2207" name="Google Shape;2207;p40"/>
          <p:cNvPicPr preferRelativeResize="0"/>
          <p:nvPr/>
        </p:nvPicPr>
        <p:blipFill>
          <a:blip r:embed="rId3"/>
          <a:srcRect l="30764" r="30764"/>
          <a:stretch/>
        </p:blipFill>
        <p:spPr>
          <a:xfrm>
            <a:off x="-51956" y="70066"/>
            <a:ext cx="2638350" cy="5143500"/>
          </a:xfrm>
          <a:prstGeom prst="rect">
            <a:avLst/>
          </a:prstGeom>
          <a:noFill/>
          <a:ln>
            <a:noFill/>
          </a:ln>
        </p:spPr>
      </p:pic>
      <p:sp>
        <p:nvSpPr>
          <p:cNvPr id="2208" name="Google Shape;2208;p40"/>
          <p:cNvSpPr/>
          <p:nvPr/>
        </p:nvSpPr>
        <p:spPr>
          <a:xfrm flipH="1">
            <a:off x="721125" y="4336700"/>
            <a:ext cx="2785365" cy="2785308"/>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2209;p40"/>
          <p:cNvGrpSpPr/>
          <p:nvPr/>
        </p:nvGrpSpPr>
        <p:grpSpPr>
          <a:xfrm flipH="1">
            <a:off x="-352355" y="3454401"/>
            <a:ext cx="1051274" cy="787312"/>
            <a:chOff x="3585475" y="1537675"/>
            <a:chExt cx="649175" cy="486175"/>
          </a:xfrm>
        </p:grpSpPr>
        <p:sp>
          <p:nvSpPr>
            <p:cNvPr id="2210" name="Google Shape;2210;p40"/>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0"/>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0"/>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0"/>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0"/>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0"/>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0"/>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0"/>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0"/>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0"/>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0"/>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0"/>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0"/>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0"/>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0"/>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0"/>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0"/>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0"/>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0"/>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0"/>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2230;p40"/>
          <p:cNvGrpSpPr/>
          <p:nvPr/>
        </p:nvGrpSpPr>
        <p:grpSpPr>
          <a:xfrm flipH="1">
            <a:off x="2210779" y="313057"/>
            <a:ext cx="656180" cy="633875"/>
            <a:chOff x="2556550" y="3309450"/>
            <a:chExt cx="545725" cy="527175"/>
          </a:xfrm>
        </p:grpSpPr>
        <p:sp>
          <p:nvSpPr>
            <p:cNvPr id="2231" name="Google Shape;2231;p40"/>
            <p:cNvSpPr/>
            <p:nvPr/>
          </p:nvSpPr>
          <p:spPr>
            <a:xfrm>
              <a:off x="2556550" y="3440250"/>
              <a:ext cx="396375" cy="396375"/>
            </a:xfrm>
            <a:custGeom>
              <a:avLst/>
              <a:gdLst/>
              <a:ahLst/>
              <a:cxnLst/>
              <a:rect l="l" t="t" r="r" b="b"/>
              <a:pathLst>
                <a:path w="15855" h="15855" extrusionOk="0">
                  <a:moveTo>
                    <a:pt x="1" y="1"/>
                  </a:moveTo>
                  <a:lnTo>
                    <a:pt x="1" y="15854"/>
                  </a:lnTo>
                  <a:lnTo>
                    <a:pt x="15854" y="15854"/>
                  </a:lnTo>
                  <a:lnTo>
                    <a:pt x="1585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0"/>
            <p:cNvSpPr/>
            <p:nvPr/>
          </p:nvSpPr>
          <p:spPr>
            <a:xfrm>
              <a:off x="2704950" y="3309450"/>
              <a:ext cx="397325" cy="396350"/>
            </a:xfrm>
            <a:custGeom>
              <a:avLst/>
              <a:gdLst/>
              <a:ahLst/>
              <a:cxnLst/>
              <a:rect l="l" t="t" r="r" b="b"/>
              <a:pathLst>
                <a:path w="15893" h="15854" fill="none" extrusionOk="0">
                  <a:moveTo>
                    <a:pt x="15893" y="15854"/>
                  </a:moveTo>
                  <a:lnTo>
                    <a:pt x="0" y="15854"/>
                  </a:lnTo>
                  <a:lnTo>
                    <a:pt x="0" y="0"/>
                  </a:lnTo>
                  <a:lnTo>
                    <a:pt x="15893" y="0"/>
                  </a:lnTo>
                  <a:lnTo>
                    <a:pt x="15893" y="15854"/>
                  </a:lnTo>
                  <a:close/>
                </a:path>
              </a:pathLst>
            </a:custGeom>
            <a:noFill/>
            <a:ln w="1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3" name="Google Shape;2233;p40"/>
          <p:cNvSpPr/>
          <p:nvPr/>
        </p:nvSpPr>
        <p:spPr>
          <a:xfrm>
            <a:off x="6894786" y="369925"/>
            <a:ext cx="2248960" cy="475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a:solidFill>
                  <a:schemeClr val="accent4"/>
                </a:solidFill>
                <a:latin typeface="Karla Regular"/>
                <a:ea typeface="Karla Regular"/>
                <a:cs typeface="Karla Regular"/>
                <a:sym typeface="Karla Regular"/>
              </a:rPr>
              <a:t>  </a:t>
            </a:r>
            <a:r>
              <a:rPr lang="en" sz="1800" b="1" dirty="0" smtClean="0">
                <a:solidFill>
                  <a:schemeClr val="accent4"/>
                </a:solidFill>
                <a:latin typeface="Karla Regular"/>
                <a:ea typeface="Karla Regular"/>
                <a:cs typeface="Karla Regular"/>
                <a:sym typeface="Karla Regular"/>
              </a:rPr>
              <a:t>BRANCH - CSE  SEMESTER – 6th</a:t>
            </a:r>
            <a:endParaRPr sz="100" b="1" dirty="0"/>
          </a:p>
        </p:txBody>
      </p:sp>
      <p:pic>
        <p:nvPicPr>
          <p:cNvPr id="3" name="Picture 2">
            <a:extLst>
              <a:ext uri="{FF2B5EF4-FFF2-40B4-BE49-F238E27FC236}">
                <a16:creationId xmlns:a16="http://schemas.microsoft.com/office/drawing/2014/main" xmlns="" id="{E0535FFE-6F7C-4025-95EA-1FA6DFE35E23}"/>
              </a:ext>
            </a:extLst>
          </p:cNvPr>
          <p:cNvPicPr>
            <a:picLocks noChangeAspect="1"/>
          </p:cNvPicPr>
          <p:nvPr/>
        </p:nvPicPr>
        <p:blipFill>
          <a:blip r:embed="rId4"/>
          <a:stretch>
            <a:fillRect/>
          </a:stretch>
        </p:blipFill>
        <p:spPr>
          <a:xfrm>
            <a:off x="7600696" y="3922692"/>
            <a:ext cx="1543050" cy="1255696"/>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1093076"/>
            <a:ext cx="8665739" cy="430924"/>
          </a:xfrm>
          <a:prstGeom prst="rect">
            <a:avLst/>
          </a:prstGeom>
        </p:spPr>
        <p:txBody>
          <a:bodyPr spcFirstLastPara="1" wrap="square" lIns="91425" tIns="91425" rIns="91425" bIns="91425" anchor="b" anchorCtr="0">
            <a:noAutofit/>
          </a:bodyPr>
          <a:lstStyle/>
          <a:p>
            <a:pPr algn="just"/>
            <a:r>
              <a:rPr lang="en-US" sz="2400" b="1" dirty="0" smtClean="0"/>
              <a:t>Graph </a:t>
            </a:r>
            <a:r>
              <a:rPr lang="en-US" sz="2400" b="1" dirty="0" smtClean="0"/>
              <a:t>Algorithms</a:t>
            </a:r>
            <a:endParaRPr lang="en-US" sz="2400" b="1" dirty="0"/>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1361130" y="1439917"/>
            <a:ext cx="6900001" cy="3514397"/>
          </a:xfrm>
        </p:spPr>
        <p:txBody>
          <a:bodyPr/>
          <a:lstStyle/>
          <a:p>
            <a:r>
              <a:rPr lang="en-US" sz="1400" dirty="0" smtClean="0"/>
              <a:t>		A </a:t>
            </a:r>
            <a:r>
              <a:rPr lang="en-US" sz="1400" dirty="0" smtClean="0"/>
              <a:t>graph is a </a:t>
            </a:r>
            <a:r>
              <a:rPr lang="en-US" sz="1400" b="1" dirty="0" smtClean="0"/>
              <a:t>unique data structure</a:t>
            </a:r>
            <a:r>
              <a:rPr lang="en-US" sz="1400" dirty="0" smtClean="0"/>
              <a:t> in programming that consists of finite sets of nodes or vertices and a set of edges that connect these vertices to them. </a:t>
            </a:r>
            <a:endParaRPr lang="en-US" sz="1400" dirty="0" smtClean="0"/>
          </a:p>
          <a:p>
            <a:endParaRPr lang="en-US" sz="1400" dirty="0" smtClean="0"/>
          </a:p>
          <a:p>
            <a:r>
              <a:rPr lang="en-US" sz="1400" dirty="0" smtClean="0"/>
              <a:t>		At </a:t>
            </a:r>
            <a:r>
              <a:rPr lang="en-US" sz="1400" dirty="0" smtClean="0"/>
              <a:t>this moment, adjacent vertices can be called those vertices that are connected to the same edge with each other. In simple terms, a graph is a visual representation of vertices and edges sharing some connection or relationship. </a:t>
            </a:r>
            <a:endParaRPr lang="en-US" sz="1400" dirty="0" smtClean="0"/>
          </a:p>
          <a:p>
            <a:endParaRPr lang="en-US" sz="1400" dirty="0" smtClean="0"/>
          </a:p>
          <a:p>
            <a:r>
              <a:rPr lang="en-US" sz="1400" dirty="0" smtClean="0"/>
              <a:t>		Although </a:t>
            </a:r>
            <a:r>
              <a:rPr lang="en-US" sz="1400" dirty="0" smtClean="0"/>
              <a:t>there are plenty of graph algorithms that you might have been familiar with, only some of them are put to use. </a:t>
            </a:r>
            <a:endParaRPr lang="en-US" sz="1400" dirty="0" smtClean="0"/>
          </a:p>
          <a:p>
            <a:endParaRPr lang="en-US" sz="1400" dirty="0" smtClean="0"/>
          </a:p>
          <a:p>
            <a:r>
              <a:rPr lang="en-US" sz="1400" dirty="0" smtClean="0"/>
              <a:t>		The </a:t>
            </a:r>
            <a:r>
              <a:rPr lang="en-US" sz="1400" dirty="0" smtClean="0"/>
              <a:t>reason for this is simple as the standard graph algorithms are designed in such a way to solve millions of problems with just a few lines of logically coded technique. To some extent, one perfect algorithm is solely optimized to achieve such efficient results.</a:t>
            </a:r>
            <a:endParaRPr lang="en-US" sz="14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1093076"/>
            <a:ext cx="8665739" cy="504496"/>
          </a:xfrm>
          <a:prstGeom prst="rect">
            <a:avLst/>
          </a:prstGeom>
        </p:spPr>
        <p:txBody>
          <a:bodyPr spcFirstLastPara="1" wrap="square" lIns="91425" tIns="91425" rIns="91425" bIns="91425" anchor="b" anchorCtr="0">
            <a:noAutofit/>
          </a:bodyPr>
          <a:lstStyle/>
          <a:p>
            <a:pPr algn="just"/>
            <a:r>
              <a:rPr lang="en-US" sz="2400" b="1" dirty="0" smtClean="0"/>
              <a:t>Types of </a:t>
            </a:r>
            <a:r>
              <a:rPr lang="en-US" sz="2400" b="1" dirty="0" smtClean="0"/>
              <a:t>Graphs</a:t>
            </a:r>
            <a:endParaRPr lang="en-US" sz="2400" b="1" dirty="0"/>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956441" y="1492468"/>
            <a:ext cx="8187559" cy="3514397"/>
          </a:xfrm>
        </p:spPr>
        <p:txBody>
          <a:bodyPr/>
          <a:lstStyle/>
          <a:p>
            <a:r>
              <a:rPr lang="en-US" dirty="0" smtClean="0"/>
              <a:t>		There </a:t>
            </a:r>
            <a:r>
              <a:rPr lang="en-US" dirty="0" smtClean="0"/>
              <a:t>are various types of graph algorithms that you would be looking at in this article but before that, let's look at some types of terms to imply the fundamental variations between them</a:t>
            </a:r>
            <a:r>
              <a:rPr lang="en-US" dirty="0" smtClean="0"/>
              <a:t>.</a:t>
            </a:r>
          </a:p>
          <a:p>
            <a:r>
              <a:rPr lang="en-US" dirty="0" smtClean="0"/>
              <a:t>	</a:t>
            </a:r>
            <a:r>
              <a:rPr lang="en-US" dirty="0" smtClean="0"/>
              <a:t>	</a:t>
            </a:r>
          </a:p>
          <a:p>
            <a:r>
              <a:rPr lang="en-US" b="1" dirty="0" smtClean="0"/>
              <a:t>Order</a:t>
            </a:r>
            <a:r>
              <a:rPr lang="en-US" b="1" dirty="0" smtClean="0"/>
              <a:t>:</a:t>
            </a:r>
            <a:r>
              <a:rPr lang="en-US" dirty="0" smtClean="0"/>
              <a:t> Order defines the total number of vertices present in the graph.</a:t>
            </a:r>
          </a:p>
          <a:p>
            <a:r>
              <a:rPr lang="en-US" b="1" dirty="0" smtClean="0"/>
              <a:t>Size</a:t>
            </a:r>
            <a:r>
              <a:rPr lang="en-US" b="1" dirty="0" smtClean="0"/>
              <a:t>:</a:t>
            </a:r>
            <a:r>
              <a:rPr lang="en-US" dirty="0" smtClean="0"/>
              <a:t> Size defines the number of edges present in the graph.</a:t>
            </a:r>
          </a:p>
          <a:p>
            <a:r>
              <a:rPr lang="en-US" b="1" dirty="0" smtClean="0"/>
              <a:t>Self-loop:</a:t>
            </a:r>
            <a:r>
              <a:rPr lang="en-US" dirty="0" smtClean="0"/>
              <a:t> It is the edges that are connected from a vertex to itself.</a:t>
            </a:r>
          </a:p>
          <a:p>
            <a:r>
              <a:rPr lang="en-US" b="1" dirty="0" smtClean="0"/>
              <a:t>Isolated vertex:</a:t>
            </a:r>
            <a:r>
              <a:rPr lang="en-US" dirty="0" smtClean="0"/>
              <a:t> It is the vertex that is not connected to any other vertices in the graph.</a:t>
            </a:r>
          </a:p>
          <a:p>
            <a:r>
              <a:rPr lang="en-US" b="1" dirty="0" smtClean="0"/>
              <a:t>Vertex degree:</a:t>
            </a:r>
            <a:r>
              <a:rPr lang="en-US" dirty="0" smtClean="0"/>
              <a:t> It is defined as the number of edges incident to a vertex in a graph.</a:t>
            </a:r>
          </a:p>
          <a:p>
            <a:r>
              <a:rPr lang="en-US" b="1" dirty="0" smtClean="0"/>
              <a:t>Weighted graph:</a:t>
            </a:r>
            <a:r>
              <a:rPr lang="en-US" dirty="0" smtClean="0"/>
              <a:t> A graph having value or weight of vertices.</a:t>
            </a:r>
          </a:p>
          <a:p>
            <a:r>
              <a:rPr lang="en-US" b="1" dirty="0" err="1" smtClean="0"/>
              <a:t>Unweighted</a:t>
            </a:r>
            <a:r>
              <a:rPr lang="en-US" b="1" dirty="0" smtClean="0"/>
              <a:t> graph:</a:t>
            </a:r>
            <a:r>
              <a:rPr lang="en-US" dirty="0" smtClean="0"/>
              <a:t> A graph having no value or weight of vertices.</a:t>
            </a:r>
          </a:p>
          <a:p>
            <a:r>
              <a:rPr lang="en-US" b="1" dirty="0" smtClean="0"/>
              <a:t>Directed graph:</a:t>
            </a:r>
            <a:r>
              <a:rPr lang="en-US" dirty="0" smtClean="0"/>
              <a:t> A graph having a direction indicator.</a:t>
            </a:r>
          </a:p>
          <a:p>
            <a:r>
              <a:rPr lang="en-US" b="1" dirty="0" smtClean="0"/>
              <a:t>Undirected graph:</a:t>
            </a:r>
            <a:r>
              <a:rPr lang="en-US" dirty="0" smtClean="0"/>
              <a:t> A graph where no directions are defined.</a:t>
            </a:r>
          </a:p>
          <a:p>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1080319"/>
            <a:ext cx="8665739" cy="601336"/>
          </a:xfrm>
          <a:prstGeom prst="rect">
            <a:avLst/>
          </a:prstGeom>
        </p:spPr>
        <p:txBody>
          <a:bodyPr spcFirstLastPara="1" wrap="square" lIns="91425" tIns="91425" rIns="91425" bIns="91425" anchor="b" anchorCtr="0">
            <a:noAutofit/>
          </a:bodyPr>
          <a:lstStyle/>
          <a:p>
            <a:pPr algn="just"/>
            <a:r>
              <a:rPr lang="en-US" sz="2400" b="1" dirty="0" smtClean="0"/>
              <a:t>dg</a:t>
            </a:r>
            <a:endParaRPr lang="en-US" sz="2400" b="1" dirty="0"/>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1350619" y="1629103"/>
            <a:ext cx="6900001" cy="3514397"/>
          </a:xfrm>
        </p:spPr>
        <p:txBody>
          <a:bodyPr/>
          <a:lstStyle/>
          <a:p>
            <a:r>
              <a:rPr lang="en-US" b="1" dirty="0" err="1" smtClean="0"/>
              <a:t>bfg</a:t>
            </a:r>
            <a:endParaRPr lang="en-US" dirty="0"/>
          </a:p>
        </p:txBody>
      </p:sp>
      <p:pic>
        <p:nvPicPr>
          <p:cNvPr id="63" name="Picture 62" descr="graph-algorithms2.png"/>
          <p:cNvPicPr>
            <a:picLocks noChangeAspect="1"/>
          </p:cNvPicPr>
          <p:nvPr/>
        </p:nvPicPr>
        <p:blipFill>
          <a:blip r:embed="rId4"/>
          <a:stretch>
            <a:fillRect/>
          </a:stretch>
        </p:blipFill>
        <p:spPr>
          <a:xfrm>
            <a:off x="427639" y="1154330"/>
            <a:ext cx="7886043" cy="3394732"/>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1006746"/>
            <a:ext cx="8665739" cy="601336"/>
          </a:xfrm>
          <a:prstGeom prst="rect">
            <a:avLst/>
          </a:prstGeom>
        </p:spPr>
        <p:txBody>
          <a:bodyPr spcFirstLastPara="1" wrap="square" lIns="91425" tIns="91425" rIns="91425" bIns="91425" anchor="b" anchorCtr="0">
            <a:noAutofit/>
          </a:bodyPr>
          <a:lstStyle/>
          <a:p>
            <a:pPr algn="just"/>
            <a:r>
              <a:rPr lang="en-US" sz="2400" b="1" dirty="0" smtClean="0"/>
              <a:t>Breadth-First </a:t>
            </a:r>
            <a:r>
              <a:rPr lang="en-US" sz="2400" b="1" dirty="0" smtClean="0"/>
              <a:t>Search</a:t>
            </a:r>
            <a:endParaRPr lang="en-US" sz="2400" b="1" dirty="0"/>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1350619" y="1629103"/>
            <a:ext cx="7793381" cy="3514397"/>
          </a:xfrm>
        </p:spPr>
        <p:txBody>
          <a:bodyPr/>
          <a:lstStyle/>
          <a:p>
            <a:r>
              <a:rPr lang="en-US" dirty="0" smtClean="0"/>
              <a:t>		Traversing </a:t>
            </a:r>
            <a:r>
              <a:rPr lang="en-US" dirty="0" smtClean="0"/>
              <a:t>or searching is one of the most used operations that are undertaken while working on graphs. Therefore, in </a:t>
            </a:r>
            <a:r>
              <a:rPr lang="en-US" b="1" dirty="0" smtClean="0"/>
              <a:t>breadth-first-search</a:t>
            </a:r>
            <a:r>
              <a:rPr lang="en-US" dirty="0" smtClean="0"/>
              <a:t> (BFS), you start at a particular vertex, and the algorithm tries to visit all the neighbors at the given depth before moving on to the next level of traversal of vertices. </a:t>
            </a:r>
            <a:endParaRPr lang="en-US" dirty="0" smtClean="0"/>
          </a:p>
          <a:p>
            <a:endParaRPr lang="en-US" dirty="0" smtClean="0"/>
          </a:p>
          <a:p>
            <a:r>
              <a:rPr lang="en-US" dirty="0" smtClean="0"/>
              <a:t>		Unlike </a:t>
            </a:r>
            <a:r>
              <a:rPr lang="en-US" dirty="0" smtClean="0"/>
              <a:t>trees, graphs may contain cyclic paths where the first and last vertices are remarkably the same always. Thus, in BFS, you need to keep note of all the track of the vertices you are visiting. </a:t>
            </a:r>
            <a:endParaRPr lang="en-US" dirty="0" smtClean="0"/>
          </a:p>
          <a:p>
            <a:endParaRPr lang="en-US" dirty="0" smtClean="0"/>
          </a:p>
          <a:p>
            <a:r>
              <a:rPr lang="en-US" dirty="0" smtClean="0"/>
              <a:t>		To </a:t>
            </a:r>
            <a:r>
              <a:rPr lang="en-US" dirty="0" smtClean="0"/>
              <a:t>implement such an order, you use a queue data structure which First-in, First-out approach. To understand this, see the image given below.</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1101339"/>
            <a:ext cx="8665739" cy="601336"/>
          </a:xfrm>
          <a:prstGeom prst="rect">
            <a:avLst/>
          </a:prstGeom>
        </p:spPr>
        <p:txBody>
          <a:bodyPr spcFirstLastPara="1" wrap="square" lIns="91425" tIns="91425" rIns="91425" bIns="91425" anchor="b" anchorCtr="0">
            <a:noAutofit/>
          </a:bodyPr>
          <a:lstStyle/>
          <a:p>
            <a:r>
              <a:rPr lang="en-US" sz="3200" b="1" dirty="0" smtClean="0"/>
              <a:t>Space Complexity</a:t>
            </a:r>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719999" y="1629103"/>
            <a:ext cx="7688277" cy="3514397"/>
          </a:xfrm>
        </p:spPr>
        <p:txBody>
          <a:bodyPr/>
          <a:lstStyle/>
          <a:p>
            <a:r>
              <a:rPr lang="en-US" dirty="0" smtClean="0"/>
              <a:t>		Space complexity of an algorithm represents the amount of memory space required by the algorithm in its life cycle. The space required by an algorithm is equal to the sum of the following two components −</a:t>
            </a:r>
          </a:p>
          <a:p>
            <a:r>
              <a:rPr lang="en-US" dirty="0" smtClean="0"/>
              <a:t>		</a:t>
            </a:r>
          </a:p>
          <a:p>
            <a:r>
              <a:rPr lang="en-US" dirty="0" smtClean="0"/>
              <a:t>		A fixed part that is a space required to store certain data and variables, that are independent of the size of the problem. For example, simple variables and constants used, program size, etc.</a:t>
            </a:r>
          </a:p>
          <a:p>
            <a:endParaRPr lang="en-US" dirty="0" smtClean="0"/>
          </a:p>
          <a:p>
            <a:endParaRPr lang="en-US" dirty="0" smtClean="0"/>
          </a:p>
          <a:p>
            <a:r>
              <a:rPr lang="en-US" dirty="0" smtClean="0"/>
              <a:t>		A variable part is a space required by variables, whose size depends on the size of the problem. For example, dynamic memory allocation, recursion stack space, etc.</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pic>
        <p:nvPicPr>
          <p:cNvPr id="67" name="Picture 66" descr="graph-algorithms3.png"/>
          <p:cNvPicPr>
            <a:picLocks noChangeAspect="1"/>
          </p:cNvPicPr>
          <p:nvPr/>
        </p:nvPicPr>
        <p:blipFill>
          <a:blip r:embed="rId4"/>
          <a:stretch>
            <a:fillRect/>
          </a:stretch>
        </p:blipFill>
        <p:spPr>
          <a:xfrm>
            <a:off x="2762249" y="1147762"/>
            <a:ext cx="4699173" cy="3697507"/>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1080319"/>
            <a:ext cx="8665739" cy="601336"/>
          </a:xfrm>
          <a:prstGeom prst="rect">
            <a:avLst/>
          </a:prstGeom>
        </p:spPr>
        <p:txBody>
          <a:bodyPr spcFirstLastPara="1" wrap="square" lIns="91425" tIns="91425" rIns="91425" bIns="91425" anchor="b" anchorCtr="0">
            <a:noAutofit/>
          </a:bodyPr>
          <a:lstStyle/>
          <a:p>
            <a:pPr algn="just"/>
            <a:r>
              <a:rPr lang="en-US" sz="2400" b="1" dirty="0" smtClean="0"/>
              <a:t>Algorithm</a:t>
            </a:r>
            <a:endParaRPr lang="en-US" sz="2400" b="1" dirty="0"/>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1350619" y="1629103"/>
            <a:ext cx="6900001" cy="3514397"/>
          </a:xfrm>
        </p:spPr>
        <p:txBody>
          <a:bodyPr/>
          <a:lstStyle/>
          <a:p>
            <a:pPr marL="482600" indent="-342900">
              <a:buFont typeface="+mj-lt"/>
              <a:buAutoNum type="arabicPeriod"/>
            </a:pPr>
            <a:r>
              <a:rPr lang="en-US" dirty="0" smtClean="0"/>
              <a:t>Start </a:t>
            </a:r>
            <a:r>
              <a:rPr lang="en-US" dirty="0" smtClean="0"/>
              <a:t>putting anyone vertices from the graph at the back of the queue.</a:t>
            </a:r>
          </a:p>
          <a:p>
            <a:pPr marL="482600" indent="-342900">
              <a:buFont typeface="+mj-lt"/>
              <a:buAutoNum type="arabicPeriod"/>
            </a:pPr>
            <a:endParaRPr lang="en-US" dirty="0" smtClean="0"/>
          </a:p>
          <a:p>
            <a:pPr marL="482600" indent="-342900">
              <a:buFont typeface="+mj-lt"/>
              <a:buAutoNum type="arabicPeriod"/>
            </a:pPr>
            <a:r>
              <a:rPr lang="en-US" dirty="0" smtClean="0"/>
              <a:t>First</a:t>
            </a:r>
            <a:r>
              <a:rPr lang="en-US" dirty="0" smtClean="0"/>
              <a:t>, move the front queue item and add it to the list of the visited node.</a:t>
            </a:r>
          </a:p>
          <a:p>
            <a:pPr marL="482600" indent="-342900">
              <a:buFont typeface="+mj-lt"/>
              <a:buAutoNum type="arabicPeriod"/>
            </a:pPr>
            <a:endParaRPr lang="en-US" dirty="0" smtClean="0"/>
          </a:p>
          <a:p>
            <a:pPr marL="482600" indent="-342900">
              <a:buFont typeface="+mj-lt"/>
              <a:buAutoNum type="arabicPeriod"/>
            </a:pPr>
            <a:r>
              <a:rPr lang="en-US" dirty="0" smtClean="0"/>
              <a:t>Next</a:t>
            </a:r>
            <a:r>
              <a:rPr lang="en-US" dirty="0" smtClean="0"/>
              <a:t>, create nodes of the adjacent vertex of that list and add them which have not been visited yet.</a:t>
            </a:r>
          </a:p>
          <a:p>
            <a:pPr marL="482600" indent="-342900">
              <a:buFont typeface="+mj-lt"/>
              <a:buAutoNum type="arabicPeriod"/>
            </a:pPr>
            <a:endParaRPr lang="en-US" dirty="0" smtClean="0"/>
          </a:p>
          <a:p>
            <a:pPr marL="482600" indent="-342900">
              <a:buFont typeface="+mj-lt"/>
              <a:buAutoNum type="arabicPeriod"/>
            </a:pPr>
            <a:r>
              <a:rPr lang="en-US" dirty="0" smtClean="0"/>
              <a:t>Keep </a:t>
            </a:r>
            <a:r>
              <a:rPr lang="en-US" dirty="0" smtClean="0"/>
              <a:t>repeating steps two and three until the queue is found to be empty.</a:t>
            </a:r>
          </a:p>
          <a:p>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1030012"/>
            <a:ext cx="8665739" cy="472965"/>
          </a:xfrm>
          <a:prstGeom prst="rect">
            <a:avLst/>
          </a:prstGeom>
        </p:spPr>
        <p:txBody>
          <a:bodyPr spcFirstLastPara="1" wrap="square" lIns="91425" tIns="91425" rIns="91425" bIns="91425" anchor="b" anchorCtr="0">
            <a:noAutofit/>
          </a:bodyPr>
          <a:lstStyle/>
          <a:p>
            <a:pPr algn="just"/>
            <a:r>
              <a:rPr lang="en-US" sz="2000" b="1" dirty="0" err="1" smtClean="0"/>
              <a:t>Pseudocode</a:t>
            </a:r>
            <a:endParaRPr lang="en-US" sz="2000" b="1" dirty="0"/>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1340108" y="1345324"/>
            <a:ext cx="6900001" cy="3514397"/>
          </a:xfrm>
        </p:spPr>
        <p:txBody>
          <a:bodyPr/>
          <a:lstStyle/>
          <a:p>
            <a:r>
              <a:rPr lang="en-US" dirty="0" smtClean="0"/>
              <a:t>Set</a:t>
            </a:r>
            <a:r>
              <a:rPr lang="en-US" dirty="0" smtClean="0"/>
              <a:t> all nodes to "not visited";  </a:t>
            </a:r>
          </a:p>
          <a:p>
            <a:r>
              <a:rPr lang="en-US" dirty="0" smtClean="0"/>
              <a:t>   q = new Queue();  </a:t>
            </a:r>
          </a:p>
          <a:p>
            <a:r>
              <a:rPr lang="en-US" dirty="0" smtClean="0"/>
              <a:t>   </a:t>
            </a:r>
            <a:r>
              <a:rPr lang="en-US" dirty="0" err="1" smtClean="0"/>
              <a:t>q.enqueue</a:t>
            </a:r>
            <a:r>
              <a:rPr lang="en-US" dirty="0" smtClean="0"/>
              <a:t>(initial node);  </a:t>
            </a:r>
          </a:p>
          <a:p>
            <a:r>
              <a:rPr lang="en-US" dirty="0" smtClean="0"/>
              <a:t>   while ( q ? empty ) do  </a:t>
            </a:r>
          </a:p>
          <a:p>
            <a:r>
              <a:rPr lang="en-US" dirty="0" smtClean="0"/>
              <a:t>   {  </a:t>
            </a:r>
          </a:p>
          <a:p>
            <a:r>
              <a:rPr lang="en-US" dirty="0" smtClean="0"/>
              <a:t>      x = </a:t>
            </a:r>
            <a:r>
              <a:rPr lang="en-US" dirty="0" err="1" smtClean="0"/>
              <a:t>q.dequeue</a:t>
            </a:r>
            <a:r>
              <a:rPr lang="en-US" dirty="0" smtClean="0"/>
              <a:t>();  </a:t>
            </a:r>
          </a:p>
          <a:p>
            <a:r>
              <a:rPr lang="en-US" dirty="0" smtClean="0"/>
              <a:t>      if ( x has not been visited )  </a:t>
            </a:r>
          </a:p>
          <a:p>
            <a:r>
              <a:rPr lang="en-US" dirty="0" smtClean="0"/>
              <a:t>      {  </a:t>
            </a:r>
          </a:p>
          <a:p>
            <a:r>
              <a:rPr lang="en-US" dirty="0" smtClean="0"/>
              <a:t>         visited[x] = true;         // Visit node x !  </a:t>
            </a:r>
          </a:p>
          <a:p>
            <a:r>
              <a:rPr lang="en-US" dirty="0" smtClean="0"/>
              <a:t>  </a:t>
            </a:r>
          </a:p>
          <a:p>
            <a:r>
              <a:rPr lang="en-US" dirty="0" smtClean="0"/>
              <a:t>         for ( every edge (x, y)  /* we are using all edges ! */ )      </a:t>
            </a:r>
          </a:p>
          <a:p>
            <a:r>
              <a:rPr lang="en-US" dirty="0" smtClean="0"/>
              <a:t>            if ( y has not been visited )     </a:t>
            </a:r>
          </a:p>
          <a:p>
            <a:r>
              <a:rPr lang="en-US" dirty="0" smtClean="0"/>
              <a:t>           </a:t>
            </a:r>
            <a:r>
              <a:rPr lang="en-US" dirty="0" err="1" smtClean="0"/>
              <a:t>q.enqueue</a:t>
            </a:r>
            <a:r>
              <a:rPr lang="en-US" dirty="0" smtClean="0"/>
              <a:t>(y);       // Use the edge (</a:t>
            </a:r>
            <a:r>
              <a:rPr lang="en-US" dirty="0" err="1" smtClean="0"/>
              <a:t>x,y</a:t>
            </a:r>
            <a:r>
              <a:rPr lang="en-US" dirty="0" smtClean="0"/>
              <a:t>) !!!  </a:t>
            </a:r>
          </a:p>
          <a:p>
            <a:r>
              <a:rPr lang="en-US" dirty="0" smtClean="0"/>
              <a:t>      }  </a:t>
            </a:r>
          </a:p>
          <a:p>
            <a:r>
              <a:rPr lang="en-US" dirty="0" smtClean="0"/>
              <a:t>   }  </a:t>
            </a:r>
          </a:p>
          <a:p>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1350619" y="1629103"/>
            <a:ext cx="6900001" cy="3514397"/>
          </a:xfrm>
        </p:spPr>
        <p:txBody>
          <a:bodyPr/>
          <a:lstStyle/>
          <a:p>
            <a:r>
              <a:rPr lang="en-US" b="1" dirty="0" smtClean="0"/>
              <a:t>Complexity: 0(V+E)</a:t>
            </a:r>
            <a:r>
              <a:rPr lang="en-US" dirty="0" smtClean="0"/>
              <a:t> where V is vertices and E is edges</a:t>
            </a:r>
            <a:r>
              <a:rPr lang="en-US" dirty="0" smtClean="0"/>
              <a:t>.</a:t>
            </a:r>
          </a:p>
          <a:p>
            <a:endParaRPr lang="en-US" dirty="0" smtClean="0"/>
          </a:p>
          <a:p>
            <a:r>
              <a:rPr lang="en-US" sz="1800" b="1" dirty="0" smtClean="0"/>
              <a:t>Applications</a:t>
            </a:r>
            <a:endParaRPr lang="en-US" sz="1800" dirty="0" smtClean="0"/>
          </a:p>
          <a:p>
            <a:endParaRPr lang="en-US" dirty="0" smtClean="0"/>
          </a:p>
          <a:p>
            <a:r>
              <a:rPr lang="en-US" dirty="0" smtClean="0"/>
              <a:t>		BFS </a:t>
            </a:r>
            <a:r>
              <a:rPr lang="en-US" dirty="0" smtClean="0"/>
              <a:t>algorithm has various applications. For example, it is used to determine the </a:t>
            </a:r>
            <a:r>
              <a:rPr lang="en-US" b="1" dirty="0" smtClean="0"/>
              <a:t>shortest path</a:t>
            </a:r>
            <a:r>
              <a:rPr lang="en-US" dirty="0" smtClean="0"/>
              <a:t> and </a:t>
            </a:r>
            <a:r>
              <a:rPr lang="en-US" b="1" dirty="0" smtClean="0"/>
              <a:t>minimum spanning tree.</a:t>
            </a:r>
            <a:r>
              <a:rPr lang="en-US" dirty="0" smtClean="0"/>
              <a:t> </a:t>
            </a:r>
            <a:endParaRPr lang="en-US" dirty="0" smtClean="0"/>
          </a:p>
          <a:p>
            <a:r>
              <a:rPr lang="en-US" dirty="0" smtClean="0"/>
              <a:t>	</a:t>
            </a:r>
            <a:endParaRPr lang="en-US" dirty="0" smtClean="0"/>
          </a:p>
          <a:p>
            <a:r>
              <a:rPr lang="en-US" dirty="0" smtClean="0"/>
              <a:t>	</a:t>
            </a:r>
            <a:r>
              <a:rPr lang="en-US" dirty="0" smtClean="0"/>
              <a:t>	It </a:t>
            </a:r>
            <a:r>
              <a:rPr lang="en-US" dirty="0" smtClean="0"/>
              <a:t>is also used in web crawlers to creates web page indexes. It is also used as powering search engines on social media networks and helps to find out peer-to-peer networks in </a:t>
            </a:r>
            <a:r>
              <a:rPr lang="en-US" dirty="0" err="1" smtClean="0"/>
              <a:t>BitTorrent</a:t>
            </a:r>
            <a:r>
              <a:rPr lang="en-US" dirty="0" smtClean="0"/>
              <a:t>.</a:t>
            </a:r>
          </a:p>
          <a:p>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1080319"/>
            <a:ext cx="8665739" cy="601336"/>
          </a:xfrm>
          <a:prstGeom prst="rect">
            <a:avLst/>
          </a:prstGeom>
        </p:spPr>
        <p:txBody>
          <a:bodyPr spcFirstLastPara="1" wrap="square" lIns="91425" tIns="91425" rIns="91425" bIns="91425" anchor="b" anchorCtr="0">
            <a:noAutofit/>
          </a:bodyPr>
          <a:lstStyle/>
          <a:p>
            <a:pPr algn="just"/>
            <a:r>
              <a:rPr lang="en-US" sz="2400" b="1" dirty="0" smtClean="0"/>
              <a:t>Depth-first </a:t>
            </a:r>
            <a:r>
              <a:rPr lang="en-US" sz="2400" b="1" dirty="0" smtClean="0"/>
              <a:t>search</a:t>
            </a:r>
            <a:endParaRPr lang="en-US" sz="2400" b="1" dirty="0"/>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1350619" y="1629103"/>
            <a:ext cx="6900001" cy="3514397"/>
          </a:xfrm>
        </p:spPr>
        <p:txBody>
          <a:bodyPr/>
          <a:lstStyle/>
          <a:p>
            <a:r>
              <a:rPr lang="en-US" dirty="0" smtClean="0"/>
              <a:t>		In </a:t>
            </a:r>
            <a:r>
              <a:rPr lang="en-US" dirty="0" smtClean="0"/>
              <a:t>depth-first-search (DFS), you start by particularly from the vertex and explore as much as you along all the branches before backtracking. </a:t>
            </a:r>
            <a:r>
              <a:rPr lang="en-US" dirty="0" smtClean="0"/>
              <a:t/>
            </a:r>
            <a:br>
              <a:rPr lang="en-US" dirty="0" smtClean="0"/>
            </a:br>
            <a:endParaRPr lang="en-US" dirty="0" smtClean="0"/>
          </a:p>
          <a:p>
            <a:r>
              <a:rPr lang="en-US" dirty="0" smtClean="0"/>
              <a:t>	</a:t>
            </a:r>
            <a:r>
              <a:rPr lang="en-US" dirty="0" smtClean="0"/>
              <a:t>	In </a:t>
            </a:r>
            <a:r>
              <a:rPr lang="en-US" dirty="0" smtClean="0"/>
              <a:t>DFS, it is essential to keep note of the tracks of visited nodes, and for this, you use stack data structure.</a:t>
            </a:r>
          </a:p>
          <a:p>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pic>
        <p:nvPicPr>
          <p:cNvPr id="63" name="Picture 62" descr="graph-algorithms4.png"/>
          <p:cNvPicPr>
            <a:picLocks noChangeAspect="1"/>
          </p:cNvPicPr>
          <p:nvPr/>
        </p:nvPicPr>
        <p:blipFill>
          <a:blip r:embed="rId4"/>
          <a:stretch>
            <a:fillRect/>
          </a:stretch>
        </p:blipFill>
        <p:spPr>
          <a:xfrm>
            <a:off x="2719387" y="1152525"/>
            <a:ext cx="4738075" cy="3629682"/>
          </a:xfrm>
          <a:prstGeom prst="rect">
            <a:avLst/>
          </a:prstGeo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1080319"/>
            <a:ext cx="8665739" cy="601336"/>
          </a:xfrm>
          <a:prstGeom prst="rect">
            <a:avLst/>
          </a:prstGeom>
        </p:spPr>
        <p:txBody>
          <a:bodyPr spcFirstLastPara="1" wrap="square" lIns="91425" tIns="91425" rIns="91425" bIns="91425" anchor="b" anchorCtr="0">
            <a:noAutofit/>
          </a:bodyPr>
          <a:lstStyle/>
          <a:p>
            <a:pPr algn="just"/>
            <a:r>
              <a:rPr lang="en-US" sz="2400" b="1" dirty="0" smtClean="0"/>
              <a:t>Algorithm</a:t>
            </a:r>
            <a:endParaRPr lang="en-US" sz="2400" b="1" dirty="0"/>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1350619" y="1629103"/>
            <a:ext cx="6900001" cy="3514397"/>
          </a:xfrm>
        </p:spPr>
        <p:txBody>
          <a:bodyPr/>
          <a:lstStyle/>
          <a:p>
            <a:pPr marL="482600" indent="-342900">
              <a:buFont typeface="+mj-lt"/>
              <a:buAutoNum type="arabicPeriod"/>
            </a:pPr>
            <a:r>
              <a:rPr lang="en-US" dirty="0" smtClean="0"/>
              <a:t>Start </a:t>
            </a:r>
            <a:r>
              <a:rPr lang="en-US" dirty="0" smtClean="0"/>
              <a:t>by putting one of the vertexes of the graph on the stack's top.</a:t>
            </a:r>
          </a:p>
          <a:p>
            <a:pPr marL="482600" indent="-342900">
              <a:buFont typeface="+mj-lt"/>
              <a:buAutoNum type="arabicPeriod"/>
            </a:pPr>
            <a:endParaRPr lang="en-US" dirty="0" smtClean="0"/>
          </a:p>
          <a:p>
            <a:pPr marL="482600" indent="-342900">
              <a:buFont typeface="+mj-lt"/>
              <a:buAutoNum type="arabicPeriod"/>
            </a:pPr>
            <a:r>
              <a:rPr lang="en-US" dirty="0" smtClean="0"/>
              <a:t>Put </a:t>
            </a:r>
            <a:r>
              <a:rPr lang="en-US" dirty="0" smtClean="0"/>
              <a:t>the top item of the stack and add it to the visited vertex list.</a:t>
            </a:r>
          </a:p>
          <a:p>
            <a:pPr marL="482600" indent="-342900">
              <a:buFont typeface="+mj-lt"/>
              <a:buAutoNum type="arabicPeriod"/>
            </a:pPr>
            <a:endParaRPr lang="en-US" dirty="0" smtClean="0"/>
          </a:p>
          <a:p>
            <a:pPr marL="482600" indent="-342900">
              <a:buFont typeface="+mj-lt"/>
              <a:buAutoNum type="arabicPeriod"/>
            </a:pPr>
            <a:r>
              <a:rPr lang="en-US" dirty="0" smtClean="0"/>
              <a:t>Create </a:t>
            </a:r>
            <a:r>
              <a:rPr lang="en-US" dirty="0" smtClean="0"/>
              <a:t>a list of all the adjacent nodes of the vertex and then add those nodes to the unvisited at the top of the stack.</a:t>
            </a:r>
          </a:p>
          <a:p>
            <a:pPr marL="482600" indent="-342900">
              <a:buFont typeface="+mj-lt"/>
              <a:buAutoNum type="arabicPeriod"/>
            </a:pPr>
            <a:endParaRPr lang="en-US" dirty="0" smtClean="0"/>
          </a:p>
          <a:p>
            <a:pPr marL="482600" indent="-342900">
              <a:buFont typeface="+mj-lt"/>
              <a:buAutoNum type="arabicPeriod"/>
            </a:pPr>
            <a:r>
              <a:rPr lang="en-US" dirty="0" smtClean="0"/>
              <a:t>Keep </a:t>
            </a:r>
            <a:r>
              <a:rPr lang="en-US" dirty="0" smtClean="0"/>
              <a:t>repeating steps 2 and 3, and the stack becomes empty.</a:t>
            </a:r>
          </a:p>
          <a:p>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1080319"/>
            <a:ext cx="8665739" cy="601336"/>
          </a:xfrm>
          <a:prstGeom prst="rect">
            <a:avLst/>
          </a:prstGeom>
        </p:spPr>
        <p:txBody>
          <a:bodyPr spcFirstLastPara="1" wrap="square" lIns="91425" tIns="91425" rIns="91425" bIns="91425" anchor="b" anchorCtr="0">
            <a:noAutofit/>
          </a:bodyPr>
          <a:lstStyle/>
          <a:p>
            <a:pPr algn="just"/>
            <a:r>
              <a:rPr lang="en-US" sz="2400" b="1" dirty="0" smtClean="0"/>
              <a:t>Applications</a:t>
            </a:r>
            <a:endParaRPr lang="en-US" sz="2400" b="1" dirty="0"/>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1350619" y="1629103"/>
            <a:ext cx="6900001" cy="3514397"/>
          </a:xfrm>
        </p:spPr>
        <p:txBody>
          <a:bodyPr/>
          <a:lstStyle/>
          <a:p>
            <a:endParaRPr lang="en-US" dirty="0" smtClean="0"/>
          </a:p>
          <a:p>
            <a:r>
              <a:rPr lang="en-US" dirty="0" smtClean="0"/>
              <a:t>	</a:t>
            </a:r>
            <a:r>
              <a:rPr lang="en-US" dirty="0" smtClean="0"/>
              <a:t>	DFS </a:t>
            </a:r>
            <a:r>
              <a:rPr lang="en-US" dirty="0" smtClean="0"/>
              <a:t>finds its application when it comes to finding paths between two vertices and detecting cycles. </a:t>
            </a:r>
            <a:endParaRPr lang="en-US" dirty="0" smtClean="0"/>
          </a:p>
          <a:p>
            <a:endParaRPr lang="en-US" dirty="0" smtClean="0"/>
          </a:p>
          <a:p>
            <a:r>
              <a:rPr lang="en-US" dirty="0" smtClean="0"/>
              <a:t>		Also</a:t>
            </a:r>
            <a:r>
              <a:rPr lang="en-US" dirty="0" smtClean="0"/>
              <a:t>, topological sorting can be done using the DFS algorithm easily. DFS is also used for one-solution puzzles.</a:t>
            </a:r>
          </a:p>
          <a:p>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1080319"/>
            <a:ext cx="8665739" cy="601336"/>
          </a:xfrm>
          <a:prstGeom prst="rect">
            <a:avLst/>
          </a:prstGeom>
        </p:spPr>
        <p:txBody>
          <a:bodyPr spcFirstLastPara="1" wrap="square" lIns="91425" tIns="91425" rIns="91425" bIns="91425" anchor="b" anchorCtr="0">
            <a:noAutofit/>
          </a:bodyPr>
          <a:lstStyle/>
          <a:p>
            <a:pPr algn="just"/>
            <a:r>
              <a:rPr lang="en-US" sz="2400" b="1" dirty="0" smtClean="0"/>
              <a:t>Minimum Spanning </a:t>
            </a:r>
            <a:r>
              <a:rPr lang="en-US" sz="2400" b="1" dirty="0" smtClean="0"/>
              <a:t>Tree</a:t>
            </a:r>
            <a:endParaRPr lang="en-US" sz="2400" b="1" dirty="0"/>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1350619" y="1629103"/>
            <a:ext cx="6900001" cy="3514397"/>
          </a:xfrm>
        </p:spPr>
        <p:txBody>
          <a:bodyPr/>
          <a:lstStyle/>
          <a:p>
            <a:r>
              <a:rPr lang="en-US" dirty="0" smtClean="0"/>
              <a:t>		</a:t>
            </a:r>
          </a:p>
          <a:p>
            <a:r>
              <a:rPr lang="en-US" dirty="0" smtClean="0"/>
              <a:t>	</a:t>
            </a:r>
            <a:r>
              <a:rPr lang="en-US" dirty="0" smtClean="0"/>
              <a:t>	A </a:t>
            </a:r>
            <a:r>
              <a:rPr lang="en-US" dirty="0" smtClean="0"/>
              <a:t>minimum spanning is defined as a subset of edges of a graph having no cycles and is well connected with all the vertices so that the minimum sum is availed through the edge weights. </a:t>
            </a:r>
            <a:r>
              <a:rPr lang="en-US" dirty="0" smtClean="0"/>
              <a:t/>
            </a:r>
            <a:br>
              <a:rPr lang="en-US" dirty="0" smtClean="0"/>
            </a:br>
            <a:endParaRPr lang="en-US" dirty="0" smtClean="0"/>
          </a:p>
          <a:p>
            <a:r>
              <a:rPr lang="en-US" dirty="0" smtClean="0"/>
              <a:t>	</a:t>
            </a:r>
            <a:r>
              <a:rPr lang="en-US" dirty="0" smtClean="0"/>
              <a:t>	It </a:t>
            </a:r>
            <a:r>
              <a:rPr lang="en-US" dirty="0" smtClean="0"/>
              <a:t>solely depends on the cost of the spanning tree and the minimum span or least distance the vertex covers. </a:t>
            </a:r>
            <a:endParaRPr lang="en-US" dirty="0" smtClean="0"/>
          </a:p>
          <a:p>
            <a:endParaRPr lang="en-US" dirty="0" smtClean="0"/>
          </a:p>
          <a:p>
            <a:r>
              <a:rPr lang="en-US" dirty="0" smtClean="0"/>
              <a:t>		There </a:t>
            </a:r>
            <a:r>
              <a:rPr lang="en-US" dirty="0" smtClean="0"/>
              <a:t>can be many minimum spanning trees depending on the edge weight and various other factors.</a:t>
            </a:r>
          </a:p>
          <a:p>
            <a:r>
              <a:rPr lang="en-US" dirty="0" smtClean="0"/>
              <a:t/>
            </a:r>
            <a:br>
              <a:rPr lang="en-US" dirty="0" smtClean="0"/>
            </a:b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pic>
        <p:nvPicPr>
          <p:cNvPr id="67" name="Picture 66" descr="graph-algorithms7.png"/>
          <p:cNvPicPr>
            <a:picLocks noChangeAspect="1"/>
          </p:cNvPicPr>
          <p:nvPr/>
        </p:nvPicPr>
        <p:blipFill>
          <a:blip r:embed="rId4"/>
          <a:stretch>
            <a:fillRect/>
          </a:stretch>
        </p:blipFill>
        <p:spPr>
          <a:xfrm>
            <a:off x="872359" y="1166812"/>
            <a:ext cx="7819696" cy="340518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604385" y="1271752"/>
            <a:ext cx="7688277" cy="3514397"/>
          </a:xfrm>
        </p:spPr>
        <p:txBody>
          <a:bodyPr/>
          <a:lstStyle/>
          <a:p>
            <a:r>
              <a:rPr lang="en-US" dirty="0" smtClean="0"/>
              <a:t>		</a:t>
            </a:r>
          </a:p>
          <a:p>
            <a:r>
              <a:rPr lang="en-US" dirty="0" smtClean="0"/>
              <a:t>		Space complexity S(P) of any algorithm P is S(P) = C + SP(I), where C is the fixed part and S(I) is the variable part of the algorithm, which depends on instance characteristic I. Following is a simple example that tries to explain the concept −</a:t>
            </a:r>
          </a:p>
          <a:p>
            <a:endParaRPr lang="en-US" dirty="0" smtClean="0"/>
          </a:p>
          <a:p>
            <a:r>
              <a:rPr lang="en-US" dirty="0" smtClean="0"/>
              <a:t>Algorithm: SUM(A, B) </a:t>
            </a:r>
          </a:p>
          <a:p>
            <a:r>
              <a:rPr lang="en-US" dirty="0" smtClean="0"/>
              <a:t>Step 1 - START </a:t>
            </a:r>
          </a:p>
          <a:p>
            <a:r>
              <a:rPr lang="en-US" dirty="0" smtClean="0"/>
              <a:t>Step 2 - C ← A + B + 10 </a:t>
            </a:r>
          </a:p>
          <a:p>
            <a:r>
              <a:rPr lang="en-US" dirty="0" smtClean="0"/>
              <a:t>Step 3 - Stop </a:t>
            </a:r>
          </a:p>
          <a:p>
            <a:r>
              <a:rPr lang="en-US" dirty="0" smtClean="0"/>
              <a:t>		</a:t>
            </a:r>
          </a:p>
          <a:p>
            <a:r>
              <a:rPr lang="en-US" dirty="0" smtClean="0"/>
              <a:t>		Here we have three variables A, B, and C and one constant. Hence </a:t>
            </a:r>
          </a:p>
          <a:p>
            <a:r>
              <a:rPr lang="en-US" dirty="0" smtClean="0"/>
              <a:t>S(P) = 1 + 3. Now, space depends on data types of given variables and constant types and it will be multiplied accordingly.</a:t>
            </a:r>
          </a:p>
          <a:p>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1080319"/>
            <a:ext cx="8665739" cy="601336"/>
          </a:xfrm>
          <a:prstGeom prst="rect">
            <a:avLst/>
          </a:prstGeom>
        </p:spPr>
        <p:txBody>
          <a:bodyPr spcFirstLastPara="1" wrap="square" lIns="91425" tIns="91425" rIns="91425" bIns="91425" anchor="b" anchorCtr="0">
            <a:noAutofit/>
          </a:bodyPr>
          <a:lstStyle/>
          <a:p>
            <a:pPr algn="just"/>
            <a:r>
              <a:rPr lang="en-US" sz="2400" b="1" dirty="0" smtClean="0"/>
              <a:t>Applications</a:t>
            </a:r>
            <a:endParaRPr lang="en-US" sz="2400" b="1" dirty="0"/>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1350619" y="1629103"/>
            <a:ext cx="7404498" cy="3514397"/>
          </a:xfrm>
        </p:spPr>
        <p:txBody>
          <a:bodyPr/>
          <a:lstStyle/>
          <a:p>
            <a:r>
              <a:rPr lang="en-US" dirty="0" smtClean="0"/>
              <a:t>		Minimum </a:t>
            </a:r>
            <a:r>
              <a:rPr lang="en-US" dirty="0" smtClean="0"/>
              <a:t>spanning tree finds its application in the network design and is popularly used in </a:t>
            </a:r>
            <a:r>
              <a:rPr lang="en-US" b="1" dirty="0" smtClean="0"/>
              <a:t>traveling salesman</a:t>
            </a:r>
            <a:r>
              <a:rPr lang="en-US" dirty="0" smtClean="0"/>
              <a:t> problems in a data structure. </a:t>
            </a:r>
            <a:endParaRPr lang="en-US" dirty="0" smtClean="0"/>
          </a:p>
          <a:p>
            <a:endParaRPr lang="en-US" dirty="0" smtClean="0"/>
          </a:p>
          <a:p>
            <a:r>
              <a:rPr lang="en-US" dirty="0" smtClean="0"/>
              <a:t>		It </a:t>
            </a:r>
            <a:r>
              <a:rPr lang="en-US" dirty="0" smtClean="0"/>
              <a:t>can also be used to find the minimum-cost weighted perfect matching and multi-terminal minimum cut problems. </a:t>
            </a:r>
            <a:endParaRPr lang="en-US" dirty="0" smtClean="0"/>
          </a:p>
          <a:p>
            <a:endParaRPr lang="en-US" dirty="0" smtClean="0"/>
          </a:p>
          <a:p>
            <a:r>
              <a:rPr lang="en-US" dirty="0" smtClean="0"/>
              <a:t>		MST </a:t>
            </a:r>
            <a:r>
              <a:rPr lang="en-US" dirty="0" smtClean="0"/>
              <a:t>also finds its application in the field of image and handwriting recognition and cluster analysis.</a:t>
            </a:r>
          </a:p>
          <a:p>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1322057"/>
            <a:ext cx="8665739" cy="601336"/>
          </a:xfrm>
          <a:prstGeom prst="rect">
            <a:avLst/>
          </a:prstGeom>
        </p:spPr>
        <p:txBody>
          <a:bodyPr spcFirstLastPara="1" wrap="square" lIns="91425" tIns="91425" rIns="91425" bIns="91425" anchor="b" anchorCtr="0">
            <a:noAutofit/>
          </a:bodyPr>
          <a:lstStyle/>
          <a:p>
            <a:pPr algn="just"/>
            <a:r>
              <a:rPr lang="en-US" sz="2400" b="1" dirty="0" smtClean="0"/>
              <a:t>Topological </a:t>
            </a:r>
            <a:r>
              <a:rPr lang="en-US" sz="2400" b="1" dirty="0" smtClean="0"/>
              <a:t>sorting</a:t>
            </a:r>
            <a:endParaRPr lang="en-US" sz="2400" b="1" dirty="0"/>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1392661" y="2017985"/>
            <a:ext cx="6900001" cy="3514397"/>
          </a:xfrm>
        </p:spPr>
        <p:txBody>
          <a:bodyPr/>
          <a:lstStyle/>
          <a:p>
            <a:r>
              <a:rPr lang="en-US" dirty="0" smtClean="0"/>
              <a:t>		Topological </a:t>
            </a:r>
            <a:r>
              <a:rPr lang="en-US" dirty="0" smtClean="0"/>
              <a:t>sorting of a graph follows the algorithm of ordering the vertices linearly so that each directed graph having vertex ordering ensures that the vertex comes before it. </a:t>
            </a:r>
            <a:endParaRPr lang="en-US" dirty="0" smtClean="0"/>
          </a:p>
          <a:p>
            <a:endParaRPr lang="en-US" dirty="0" smtClean="0"/>
          </a:p>
          <a:p>
            <a:r>
              <a:rPr lang="en-US" dirty="0" smtClean="0"/>
              <a:t>		Users </a:t>
            </a:r>
            <a:r>
              <a:rPr lang="en-US" dirty="0" smtClean="0"/>
              <a:t>can understand it more accurately by looking at the sample image given below.</a:t>
            </a: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1080319"/>
            <a:ext cx="8665739" cy="601336"/>
          </a:xfrm>
          <a:prstGeom prst="rect">
            <a:avLst/>
          </a:prstGeom>
        </p:spPr>
        <p:txBody>
          <a:bodyPr spcFirstLastPara="1" wrap="square" lIns="91425" tIns="91425" rIns="91425" bIns="91425" anchor="b" anchorCtr="0">
            <a:noAutofit/>
          </a:bodyPr>
          <a:lstStyle/>
          <a:p>
            <a:pPr algn="just"/>
            <a:r>
              <a:rPr lang="en-US" sz="2400" b="1" dirty="0" smtClean="0"/>
              <a:t>dg</a:t>
            </a:r>
            <a:endParaRPr lang="en-US" sz="2400" b="1" dirty="0"/>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1350619" y="4035972"/>
            <a:ext cx="7604195" cy="1107528"/>
          </a:xfrm>
        </p:spPr>
        <p:txBody>
          <a:bodyPr/>
          <a:lstStyle/>
          <a:p>
            <a:r>
              <a:rPr lang="en-US" dirty="0" smtClean="0"/>
              <a:t>		In </a:t>
            </a:r>
            <a:r>
              <a:rPr lang="en-US" dirty="0" smtClean="0"/>
              <a:t>the above example, you can visualize the ordering of the unsorted graph and topologically sorted graph. The topologically sorted graph ensures to sort vertex that comes in the pathway.</a:t>
            </a:r>
            <a:endParaRPr lang="en-US" dirty="0"/>
          </a:p>
        </p:txBody>
      </p:sp>
      <p:pic>
        <p:nvPicPr>
          <p:cNvPr id="63" name="Picture 62" descr="graph-algorithms8.png"/>
          <p:cNvPicPr>
            <a:picLocks noChangeAspect="1"/>
          </p:cNvPicPr>
          <p:nvPr/>
        </p:nvPicPr>
        <p:blipFill>
          <a:blip r:embed="rId4"/>
          <a:stretch>
            <a:fillRect/>
          </a:stretch>
        </p:blipFill>
        <p:spPr>
          <a:xfrm>
            <a:off x="467381" y="1288996"/>
            <a:ext cx="8020050" cy="2725957"/>
          </a:xfrm>
          <a:prstGeom prst="rect">
            <a:avLst/>
          </a:prstGeo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2204"/>
        <p:cNvGrpSpPr/>
        <p:nvPr/>
      </p:nvGrpSpPr>
      <p:grpSpPr>
        <a:xfrm>
          <a:off x="0" y="0"/>
          <a:ext cx="0" cy="0"/>
          <a:chOff x="0" y="0"/>
          <a:chExt cx="0" cy="0"/>
        </a:xfrm>
      </p:grpSpPr>
      <p:sp>
        <p:nvSpPr>
          <p:cNvPr id="2205" name="Google Shape;2205;p40"/>
          <p:cNvSpPr txBox="1">
            <a:spLocks noGrp="1"/>
          </p:cNvSpPr>
          <p:nvPr>
            <p:ph type="ctrTitle"/>
          </p:nvPr>
        </p:nvSpPr>
        <p:spPr>
          <a:xfrm>
            <a:off x="3080750" y="1003821"/>
            <a:ext cx="5781900" cy="2616300"/>
          </a:xfrm>
          <a:prstGeom prst="rect">
            <a:avLst/>
          </a:prstGeom>
        </p:spPr>
        <p:txBody>
          <a:bodyPr spcFirstLastPara="1" wrap="square" lIns="91425" tIns="91425" rIns="91425" bIns="91425" anchor="ctr" anchorCtr="0">
            <a:noAutofit/>
          </a:bodyPr>
          <a:lstStyle/>
          <a:p>
            <a:pPr lvl="0"/>
            <a:r>
              <a:rPr lang="en" sz="4000" b="1" dirty="0"/>
              <a:t>UNIT  - </a:t>
            </a:r>
            <a:r>
              <a:rPr lang="en" sz="4000" b="1" dirty="0" smtClean="0"/>
              <a:t>IV     </a:t>
            </a:r>
            <a:br>
              <a:rPr lang="en" sz="4000" b="1" dirty="0" smtClean="0"/>
            </a:br>
            <a:r>
              <a:rPr lang="en" sz="4000" b="1" dirty="0" smtClean="0"/>
              <a:t/>
            </a:r>
            <a:br>
              <a:rPr lang="en" sz="4000" b="1" dirty="0" smtClean="0"/>
            </a:br>
            <a:r>
              <a:rPr lang="en" sz="2400" b="1" dirty="0" smtClean="0"/>
              <a:t>TOPIC </a:t>
            </a:r>
            <a:r>
              <a:rPr lang="en" sz="2400" b="1" dirty="0" smtClean="0"/>
              <a:t>– </a:t>
            </a:r>
            <a:r>
              <a:rPr lang="en-US" sz="2400" b="1" dirty="0" smtClean="0"/>
              <a:t>Tractable </a:t>
            </a:r>
            <a:r>
              <a:rPr lang="en-US" sz="2400" b="1" dirty="0" smtClean="0"/>
              <a:t>and Intractable Problems </a:t>
            </a:r>
            <a:endParaRPr sz="4000" b="1" dirty="0"/>
          </a:p>
        </p:txBody>
      </p:sp>
      <p:sp>
        <p:nvSpPr>
          <p:cNvPr id="2206" name="Google Shape;2206;p40"/>
          <p:cNvSpPr txBox="1">
            <a:spLocks noGrp="1"/>
          </p:cNvSpPr>
          <p:nvPr>
            <p:ph type="subTitle" idx="1"/>
          </p:nvPr>
        </p:nvSpPr>
        <p:spPr>
          <a:xfrm>
            <a:off x="3080750" y="3610150"/>
            <a:ext cx="2941678" cy="47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smtClean="0"/>
              <a:t>SUBJECT- DAA</a:t>
            </a:r>
            <a:endParaRPr sz="1800" dirty="0"/>
          </a:p>
        </p:txBody>
      </p:sp>
      <p:pic>
        <p:nvPicPr>
          <p:cNvPr id="2207" name="Google Shape;2207;p40"/>
          <p:cNvPicPr preferRelativeResize="0"/>
          <p:nvPr/>
        </p:nvPicPr>
        <p:blipFill>
          <a:blip r:embed="rId3"/>
          <a:srcRect l="30764" r="30764"/>
          <a:stretch/>
        </p:blipFill>
        <p:spPr>
          <a:xfrm>
            <a:off x="-51956" y="70066"/>
            <a:ext cx="2638350" cy="5143500"/>
          </a:xfrm>
          <a:prstGeom prst="rect">
            <a:avLst/>
          </a:prstGeom>
          <a:noFill/>
          <a:ln>
            <a:noFill/>
          </a:ln>
        </p:spPr>
      </p:pic>
      <p:sp>
        <p:nvSpPr>
          <p:cNvPr id="2208" name="Google Shape;2208;p40"/>
          <p:cNvSpPr/>
          <p:nvPr/>
        </p:nvSpPr>
        <p:spPr>
          <a:xfrm flipH="1">
            <a:off x="721125" y="4336700"/>
            <a:ext cx="2785365" cy="2785308"/>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2209;p40"/>
          <p:cNvGrpSpPr/>
          <p:nvPr/>
        </p:nvGrpSpPr>
        <p:grpSpPr>
          <a:xfrm flipH="1">
            <a:off x="-352355" y="3454401"/>
            <a:ext cx="1051274" cy="787312"/>
            <a:chOff x="3585475" y="1537675"/>
            <a:chExt cx="649175" cy="486175"/>
          </a:xfrm>
        </p:grpSpPr>
        <p:sp>
          <p:nvSpPr>
            <p:cNvPr id="2210" name="Google Shape;2210;p40"/>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0"/>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0"/>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0"/>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0"/>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0"/>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0"/>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0"/>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0"/>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0"/>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0"/>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0"/>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0"/>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0"/>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0"/>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0"/>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0"/>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0"/>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0"/>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0"/>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2230;p40"/>
          <p:cNvGrpSpPr/>
          <p:nvPr/>
        </p:nvGrpSpPr>
        <p:grpSpPr>
          <a:xfrm flipH="1">
            <a:off x="2210779" y="313057"/>
            <a:ext cx="656180" cy="633875"/>
            <a:chOff x="2556550" y="3309450"/>
            <a:chExt cx="545725" cy="527175"/>
          </a:xfrm>
        </p:grpSpPr>
        <p:sp>
          <p:nvSpPr>
            <p:cNvPr id="2231" name="Google Shape;2231;p40"/>
            <p:cNvSpPr/>
            <p:nvPr/>
          </p:nvSpPr>
          <p:spPr>
            <a:xfrm>
              <a:off x="2556550" y="3440250"/>
              <a:ext cx="396375" cy="396375"/>
            </a:xfrm>
            <a:custGeom>
              <a:avLst/>
              <a:gdLst/>
              <a:ahLst/>
              <a:cxnLst/>
              <a:rect l="l" t="t" r="r" b="b"/>
              <a:pathLst>
                <a:path w="15855" h="15855" extrusionOk="0">
                  <a:moveTo>
                    <a:pt x="1" y="1"/>
                  </a:moveTo>
                  <a:lnTo>
                    <a:pt x="1" y="15854"/>
                  </a:lnTo>
                  <a:lnTo>
                    <a:pt x="15854" y="15854"/>
                  </a:lnTo>
                  <a:lnTo>
                    <a:pt x="1585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0"/>
            <p:cNvSpPr/>
            <p:nvPr/>
          </p:nvSpPr>
          <p:spPr>
            <a:xfrm>
              <a:off x="2704950" y="3309450"/>
              <a:ext cx="397325" cy="396350"/>
            </a:xfrm>
            <a:custGeom>
              <a:avLst/>
              <a:gdLst/>
              <a:ahLst/>
              <a:cxnLst/>
              <a:rect l="l" t="t" r="r" b="b"/>
              <a:pathLst>
                <a:path w="15893" h="15854" fill="none" extrusionOk="0">
                  <a:moveTo>
                    <a:pt x="15893" y="15854"/>
                  </a:moveTo>
                  <a:lnTo>
                    <a:pt x="0" y="15854"/>
                  </a:lnTo>
                  <a:lnTo>
                    <a:pt x="0" y="0"/>
                  </a:lnTo>
                  <a:lnTo>
                    <a:pt x="15893" y="0"/>
                  </a:lnTo>
                  <a:lnTo>
                    <a:pt x="15893" y="15854"/>
                  </a:lnTo>
                  <a:close/>
                </a:path>
              </a:pathLst>
            </a:custGeom>
            <a:noFill/>
            <a:ln w="1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3" name="Google Shape;2233;p40"/>
          <p:cNvSpPr/>
          <p:nvPr/>
        </p:nvSpPr>
        <p:spPr>
          <a:xfrm>
            <a:off x="6894786" y="369925"/>
            <a:ext cx="2248960" cy="475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a:solidFill>
                  <a:schemeClr val="accent4"/>
                </a:solidFill>
                <a:latin typeface="Karla Regular"/>
                <a:ea typeface="Karla Regular"/>
                <a:cs typeface="Karla Regular"/>
                <a:sym typeface="Karla Regular"/>
              </a:rPr>
              <a:t>  </a:t>
            </a:r>
            <a:r>
              <a:rPr lang="en" sz="1800" b="1" dirty="0" smtClean="0">
                <a:solidFill>
                  <a:schemeClr val="accent4"/>
                </a:solidFill>
                <a:latin typeface="Karla Regular"/>
                <a:ea typeface="Karla Regular"/>
                <a:cs typeface="Karla Regular"/>
                <a:sym typeface="Karla Regular"/>
              </a:rPr>
              <a:t>BRANCH - CSE  SEMESTER – 6th</a:t>
            </a:r>
            <a:endParaRPr sz="100" b="1" dirty="0"/>
          </a:p>
        </p:txBody>
      </p:sp>
      <p:pic>
        <p:nvPicPr>
          <p:cNvPr id="3" name="Picture 2">
            <a:extLst>
              <a:ext uri="{FF2B5EF4-FFF2-40B4-BE49-F238E27FC236}">
                <a16:creationId xmlns:a16="http://schemas.microsoft.com/office/drawing/2014/main" xmlns="" id="{E0535FFE-6F7C-4025-95EA-1FA6DFE35E23}"/>
              </a:ext>
            </a:extLst>
          </p:cNvPr>
          <p:cNvPicPr>
            <a:picLocks noChangeAspect="1"/>
          </p:cNvPicPr>
          <p:nvPr/>
        </p:nvPicPr>
        <p:blipFill>
          <a:blip r:embed="rId4"/>
          <a:stretch>
            <a:fillRect/>
          </a:stretch>
        </p:blipFill>
        <p:spPr>
          <a:xfrm>
            <a:off x="7600696" y="3922692"/>
            <a:ext cx="1543050" cy="1255696"/>
          </a:xfrm>
          <a:prstGeom prst="rect">
            <a:avLst/>
          </a:prstGeo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985726"/>
            <a:ext cx="8665739" cy="601336"/>
          </a:xfrm>
          <a:prstGeom prst="rect">
            <a:avLst/>
          </a:prstGeom>
        </p:spPr>
        <p:txBody>
          <a:bodyPr spcFirstLastPara="1" wrap="square" lIns="91425" tIns="91425" rIns="91425" bIns="91425" anchor="b" anchorCtr="0">
            <a:noAutofit/>
          </a:bodyPr>
          <a:lstStyle/>
          <a:p>
            <a:pPr algn="just"/>
            <a:r>
              <a:rPr lang="en-US" sz="2400" b="1" dirty="0" smtClean="0"/>
              <a:t>Tractable and Intractable Problems</a:t>
            </a:r>
            <a:endParaRPr lang="en-US" sz="2400" b="1" dirty="0"/>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1350619" y="1502979"/>
            <a:ext cx="6900001" cy="3514397"/>
          </a:xfrm>
        </p:spPr>
        <p:txBody>
          <a:bodyPr/>
          <a:lstStyle/>
          <a:p>
            <a:r>
              <a:rPr lang="en-US" dirty="0" smtClean="0"/>
              <a:t>		Let’s </a:t>
            </a:r>
            <a:r>
              <a:rPr lang="en-US" dirty="0" smtClean="0"/>
              <a:t>start by reminding ourselves of some common functions, ordered by how fast they grow</a:t>
            </a:r>
            <a:r>
              <a:rPr lang="en-US" dirty="0" smtClean="0"/>
              <a:t>.</a:t>
            </a:r>
          </a:p>
          <a:p>
            <a:r>
              <a:rPr lang="en-US" dirty="0" smtClean="0"/>
              <a:t> </a:t>
            </a:r>
            <a:endParaRPr lang="en-US" dirty="0"/>
          </a:p>
        </p:txBody>
      </p:sp>
      <p:graphicFrame>
        <p:nvGraphicFramePr>
          <p:cNvPr id="63" name="Table 62"/>
          <p:cNvGraphicFramePr>
            <a:graphicFrameLocks noGrp="1"/>
          </p:cNvGraphicFramePr>
          <p:nvPr/>
        </p:nvGraphicFramePr>
        <p:xfrm>
          <a:off x="2343807" y="2102069"/>
          <a:ext cx="5591504" cy="3169920"/>
        </p:xfrm>
        <a:graphic>
          <a:graphicData uri="http://schemas.openxmlformats.org/drawingml/2006/table">
            <a:tbl>
              <a:tblPr firstRow="1" bandRow="1">
                <a:tableStyleId>{B84F22B8-B0F6-452D-A76B-A3ED32261386}</a:tableStyleId>
              </a:tblPr>
              <a:tblGrid>
                <a:gridCol w="2795752"/>
                <a:gridCol w="2795752"/>
              </a:tblGrid>
              <a:tr h="276276">
                <a:tc>
                  <a:txBody>
                    <a:bodyPr/>
                    <a:lstStyle/>
                    <a:p>
                      <a:pPr algn="ctr"/>
                      <a:r>
                        <a:rPr lang="pt-BR" b="1" dirty="0" smtClean="0"/>
                        <a:t>constant</a:t>
                      </a:r>
                      <a:endParaRPr lang="en-US" b="1" dirty="0"/>
                    </a:p>
                  </a:txBody>
                  <a:tcPr/>
                </a:tc>
                <a:tc>
                  <a:txBody>
                    <a:bodyPr/>
                    <a:lstStyle/>
                    <a:p>
                      <a:pPr algn="ctr"/>
                      <a:r>
                        <a:rPr lang="pt-BR" b="1" dirty="0" smtClean="0"/>
                        <a:t>O(1)</a:t>
                      </a:r>
                      <a:endParaRPr lang="en-US" b="1" dirty="0"/>
                    </a:p>
                  </a:txBody>
                  <a:tcPr/>
                </a:tc>
              </a:tr>
              <a:tr h="276276">
                <a:tc>
                  <a:txBody>
                    <a:bodyPr/>
                    <a:lstStyle/>
                    <a:p>
                      <a:pPr algn="ctr"/>
                      <a:r>
                        <a:rPr lang="pt-BR" b="1" dirty="0" smtClean="0"/>
                        <a:t>logarithmic</a:t>
                      </a:r>
                      <a:endParaRPr lang="en-US" b="1" dirty="0"/>
                    </a:p>
                  </a:txBody>
                  <a:tcPr/>
                </a:tc>
                <a:tc>
                  <a:txBody>
                    <a:bodyPr/>
                    <a:lstStyle/>
                    <a:p>
                      <a:pPr algn="ctr"/>
                      <a:r>
                        <a:rPr lang="pt-BR" b="1" dirty="0" smtClean="0"/>
                        <a:t>O(log n)</a:t>
                      </a:r>
                      <a:endParaRPr lang="en-US" b="1" dirty="0"/>
                    </a:p>
                  </a:txBody>
                  <a:tcPr/>
                </a:tc>
              </a:tr>
              <a:tr h="276276">
                <a:tc>
                  <a:txBody>
                    <a:bodyPr/>
                    <a:lstStyle/>
                    <a:p>
                      <a:pPr algn="ctr"/>
                      <a:r>
                        <a:rPr lang="pt-BR" b="1" dirty="0" smtClean="0"/>
                        <a:t>linear</a:t>
                      </a:r>
                      <a:endParaRPr lang="en-US" b="1" dirty="0"/>
                    </a:p>
                  </a:txBody>
                  <a:tcPr/>
                </a:tc>
                <a:tc>
                  <a:txBody>
                    <a:bodyPr/>
                    <a:lstStyle/>
                    <a:p>
                      <a:pPr algn="ctr"/>
                      <a:r>
                        <a:rPr lang="pt-BR" b="1" dirty="0" smtClean="0"/>
                        <a:t>O(n)</a:t>
                      </a:r>
                      <a:endParaRPr lang="en-US" b="1" dirty="0"/>
                    </a:p>
                  </a:txBody>
                  <a:tcPr/>
                </a:tc>
              </a:tr>
              <a:tr h="276276">
                <a:tc>
                  <a:txBody>
                    <a:bodyPr/>
                    <a:lstStyle/>
                    <a:p>
                      <a:pPr algn="ctr"/>
                      <a:r>
                        <a:rPr lang="pt-BR" b="1" dirty="0" smtClean="0"/>
                        <a:t>n-log-n</a:t>
                      </a:r>
                      <a:endParaRPr lang="en-US" b="1" dirty="0"/>
                    </a:p>
                  </a:txBody>
                  <a:tcPr/>
                </a:tc>
                <a:tc>
                  <a:txBody>
                    <a:bodyPr/>
                    <a:lstStyle/>
                    <a:p>
                      <a:pPr algn="ctr"/>
                      <a:r>
                        <a:rPr lang="pt-BR" b="1" dirty="0" smtClean="0"/>
                        <a:t>O(n × log n)</a:t>
                      </a:r>
                      <a:endParaRPr lang="en-US" b="1" dirty="0"/>
                    </a:p>
                  </a:txBody>
                  <a:tcPr/>
                </a:tc>
              </a:tr>
              <a:tr h="276276">
                <a:tc>
                  <a:txBody>
                    <a:bodyPr/>
                    <a:lstStyle/>
                    <a:p>
                      <a:pPr algn="ctr"/>
                      <a:r>
                        <a:rPr lang="pt-BR" b="1" dirty="0" smtClean="0"/>
                        <a:t>quadratic</a:t>
                      </a:r>
                      <a:endParaRPr lang="en-US" b="1" dirty="0"/>
                    </a:p>
                  </a:txBody>
                  <a:tcPr/>
                </a:tc>
                <a:tc>
                  <a:txBody>
                    <a:bodyPr/>
                    <a:lstStyle/>
                    <a:p>
                      <a:pPr algn="ctr"/>
                      <a:r>
                        <a:rPr lang="pt-BR" b="1" dirty="0" smtClean="0"/>
                        <a:t>O(n 2 )</a:t>
                      </a:r>
                      <a:endParaRPr lang="en-US" b="1" dirty="0"/>
                    </a:p>
                  </a:txBody>
                  <a:tcPr/>
                </a:tc>
              </a:tr>
              <a:tr h="276276">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BR" b="1" dirty="0" smtClean="0"/>
                        <a:t>cubic</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BR" b="1" dirty="0" smtClean="0"/>
                        <a:t>O(n 3 )</a:t>
                      </a:r>
                      <a:endParaRPr lang="en-US" b="1" dirty="0"/>
                    </a:p>
                  </a:txBody>
                  <a:tcPr/>
                </a:tc>
              </a:tr>
              <a:tr h="469668">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BR" b="1" dirty="0" smtClean="0"/>
                        <a:t>exponential</a:t>
                      </a:r>
                      <a:endParaRPr lang="en-US" b="1" dirty="0" smtClean="0"/>
                    </a:p>
                    <a:p>
                      <a:pPr algn="ctr"/>
                      <a:endParaRPr lang="en-US" b="1" dirty="0"/>
                    </a:p>
                  </a:txBody>
                  <a:tcPr/>
                </a:tc>
                <a:tc>
                  <a:txBody>
                    <a:bodyPr/>
                    <a:lstStyle/>
                    <a:p>
                      <a:pPr algn="ctr"/>
                      <a:r>
                        <a:rPr lang="pt-BR" b="1" dirty="0" smtClean="0"/>
                        <a:t>O(k n), e.g. O(2n)</a:t>
                      </a:r>
                      <a:endParaRPr lang="en-US" b="1" dirty="0"/>
                    </a:p>
                  </a:txBody>
                  <a:tcPr/>
                </a:tc>
              </a:tr>
              <a:tr h="276276">
                <a:tc>
                  <a:txBody>
                    <a:bodyPr/>
                    <a:lstStyle/>
                    <a:p>
                      <a:pPr algn="ctr"/>
                      <a:r>
                        <a:rPr lang="pt-BR" b="1" dirty="0" smtClean="0"/>
                        <a:t>factorial</a:t>
                      </a:r>
                      <a:endParaRPr lang="en-US" b="1" dirty="0"/>
                    </a:p>
                  </a:txBody>
                  <a:tcPr/>
                </a:tc>
                <a:tc>
                  <a:txBody>
                    <a:bodyPr/>
                    <a:lstStyle/>
                    <a:p>
                      <a:pPr algn="ctr"/>
                      <a:r>
                        <a:rPr lang="pt-BR" b="1" dirty="0" smtClean="0"/>
                        <a:t>O(n!)</a:t>
                      </a:r>
                      <a:endParaRPr lang="en-US" b="1" dirty="0"/>
                    </a:p>
                  </a:txBody>
                  <a:tcPr/>
                </a:tc>
              </a:tr>
              <a:tr h="469668">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BR" b="1" dirty="0" smtClean="0"/>
                        <a:t>super-exponential</a:t>
                      </a:r>
                      <a:endParaRPr lang="en-US" b="1" dirty="0" smtClean="0"/>
                    </a:p>
                    <a:p>
                      <a:pPr algn="ctr"/>
                      <a:endParaRPr lang="en-US" b="1" dirty="0"/>
                    </a:p>
                  </a:txBody>
                  <a:tcPr/>
                </a:tc>
                <a:tc>
                  <a:txBody>
                    <a:bodyPr/>
                    <a:lstStyle/>
                    <a:p>
                      <a:pPr algn="ctr"/>
                      <a:r>
                        <a:rPr lang="pt-BR" b="1" dirty="0" smtClean="0"/>
                        <a:t>e.g. O(n n)</a:t>
                      </a:r>
                      <a:endParaRPr lang="en-US" b="1" dirty="0"/>
                    </a:p>
                  </a:txBody>
                  <a:tcPr/>
                </a:tc>
              </a:tr>
            </a:tbl>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1350619" y="1271753"/>
            <a:ext cx="7593684" cy="3871748"/>
          </a:xfrm>
        </p:spPr>
        <p:txBody>
          <a:bodyPr/>
          <a:lstStyle/>
          <a:p>
            <a:r>
              <a:rPr lang="en-US" dirty="0" smtClean="0"/>
              <a:t>		</a:t>
            </a:r>
            <a:r>
              <a:rPr lang="en-US" b="1" dirty="0" smtClean="0"/>
              <a:t>Tractable </a:t>
            </a:r>
            <a:r>
              <a:rPr lang="en-US" b="1" dirty="0" smtClean="0"/>
              <a:t>Problem: </a:t>
            </a:r>
            <a:r>
              <a:rPr lang="en-US" dirty="0" smtClean="0"/>
              <a:t>a problem that is solvable by a polynomial-time algorithm. The upper bound is polynomial</a:t>
            </a:r>
            <a:r>
              <a:rPr lang="en-US" dirty="0" smtClean="0"/>
              <a:t>.</a:t>
            </a:r>
          </a:p>
          <a:p>
            <a:endParaRPr lang="en-US" dirty="0" smtClean="0"/>
          </a:p>
          <a:p>
            <a:r>
              <a:rPr lang="en-US" dirty="0" smtClean="0"/>
              <a:t>		 </a:t>
            </a:r>
            <a:r>
              <a:rPr lang="en-US" b="1" dirty="0" smtClean="0"/>
              <a:t>Intractable Problem: </a:t>
            </a:r>
            <a:r>
              <a:rPr lang="en-US" dirty="0" smtClean="0"/>
              <a:t>a problem that cannot be solved by a polynomial-time algorithm. The lower bound is exponential</a:t>
            </a:r>
            <a:r>
              <a:rPr lang="en-US" dirty="0" smtClean="0"/>
              <a:t>.</a:t>
            </a:r>
          </a:p>
          <a:p>
            <a:endParaRPr lang="en-US" dirty="0" smtClean="0"/>
          </a:p>
          <a:p>
            <a:r>
              <a:rPr lang="en-US" dirty="0" smtClean="0"/>
              <a:t> </a:t>
            </a:r>
            <a:r>
              <a:rPr lang="en-US" dirty="0" smtClean="0"/>
              <a:t>• Here are examples of tractable problems (ones with known polynomial-time algorithms): – </a:t>
            </a:r>
            <a:endParaRPr lang="en-US" dirty="0" smtClean="0"/>
          </a:p>
          <a:p>
            <a:r>
              <a:rPr lang="en-US" dirty="0" smtClean="0"/>
              <a:t>Searching </a:t>
            </a:r>
            <a:r>
              <a:rPr lang="en-US" dirty="0" smtClean="0"/>
              <a:t>an unordered list </a:t>
            </a:r>
            <a:endParaRPr lang="en-US" dirty="0" smtClean="0"/>
          </a:p>
          <a:p>
            <a:r>
              <a:rPr lang="en-US" dirty="0" smtClean="0"/>
              <a:t>Searching </a:t>
            </a:r>
            <a:r>
              <a:rPr lang="en-US" dirty="0" smtClean="0"/>
              <a:t>an ordered list </a:t>
            </a:r>
            <a:endParaRPr lang="en-US" dirty="0" smtClean="0"/>
          </a:p>
          <a:p>
            <a:r>
              <a:rPr lang="en-US" dirty="0" smtClean="0"/>
              <a:t>Sorting </a:t>
            </a:r>
            <a:r>
              <a:rPr lang="en-US" dirty="0" smtClean="0"/>
              <a:t>a list </a:t>
            </a:r>
          </a:p>
          <a:p>
            <a:r>
              <a:rPr lang="en-US" dirty="0" smtClean="0"/>
              <a:t>Multiplication </a:t>
            </a:r>
            <a:r>
              <a:rPr lang="en-US" dirty="0" smtClean="0"/>
              <a:t>of integers (even though there’s a gap) </a:t>
            </a:r>
            <a:r>
              <a:rPr lang="en-US" dirty="0" smtClean="0"/>
              <a:t>–</a:t>
            </a:r>
          </a:p>
          <a:p>
            <a:r>
              <a:rPr lang="en-US" dirty="0" smtClean="0"/>
              <a:t>Finding </a:t>
            </a:r>
            <a:r>
              <a:rPr lang="en-US" dirty="0" smtClean="0"/>
              <a:t>a minimum spanning tree in a graph (even though there’s a gap)</a:t>
            </a:r>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859602"/>
            <a:ext cx="8665739" cy="601336"/>
          </a:xfrm>
          <a:prstGeom prst="rect">
            <a:avLst/>
          </a:prstGeom>
        </p:spPr>
        <p:txBody>
          <a:bodyPr spcFirstLastPara="1" wrap="square" lIns="91425" tIns="91425" rIns="91425" bIns="91425" anchor="b" anchorCtr="0">
            <a:noAutofit/>
          </a:bodyPr>
          <a:lstStyle/>
          <a:p>
            <a:pPr algn="just"/>
            <a:r>
              <a:rPr lang="en-US" sz="2400" b="1" dirty="0" smtClean="0"/>
              <a:t>NP-Completeness</a:t>
            </a:r>
            <a:endParaRPr lang="en-US" sz="2400" b="1" dirty="0"/>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1298068" y="1387366"/>
            <a:ext cx="7845932" cy="3514397"/>
          </a:xfrm>
        </p:spPr>
        <p:txBody>
          <a:bodyPr/>
          <a:lstStyle/>
          <a:p>
            <a:r>
              <a:rPr lang="en-US" dirty="0" smtClean="0"/>
              <a:t>	A </a:t>
            </a:r>
            <a:r>
              <a:rPr lang="en-US" dirty="0" smtClean="0"/>
              <a:t>decision problem L is NP-Hard if</a:t>
            </a:r>
          </a:p>
          <a:p>
            <a:r>
              <a:rPr lang="en-US" dirty="0" smtClean="0"/>
              <a:t>L' ≤p L for all L' ϵ NP.</a:t>
            </a:r>
          </a:p>
          <a:p>
            <a:r>
              <a:rPr lang="en-US" b="1" dirty="0" smtClean="0"/>
              <a:t>Definition:</a:t>
            </a:r>
            <a:r>
              <a:rPr lang="en-US" dirty="0" smtClean="0"/>
              <a:t> L is NP-complete if</a:t>
            </a:r>
          </a:p>
          <a:p>
            <a:pPr marL="482600" indent="-342900">
              <a:buFont typeface="+mj-lt"/>
              <a:buAutoNum type="arabicPeriod"/>
            </a:pPr>
            <a:r>
              <a:rPr lang="en-US" dirty="0" smtClean="0"/>
              <a:t>L ϵ NP and</a:t>
            </a:r>
          </a:p>
          <a:p>
            <a:pPr marL="482600" indent="-342900">
              <a:buFont typeface="+mj-lt"/>
              <a:buAutoNum type="arabicPeriod"/>
            </a:pPr>
            <a:r>
              <a:rPr lang="en-US" dirty="0" smtClean="0"/>
              <a:t>L' ≤ p L for some known NP-complete problem L.' Given this formal definition, the complexity classes are:</a:t>
            </a:r>
          </a:p>
          <a:p>
            <a:r>
              <a:rPr lang="en-US" b="1" dirty="0" smtClean="0"/>
              <a:t>P:</a:t>
            </a:r>
            <a:r>
              <a:rPr lang="en-US" dirty="0" smtClean="0"/>
              <a:t> is the set of decision problems that are solvable in polynomial time.</a:t>
            </a:r>
          </a:p>
          <a:p>
            <a:r>
              <a:rPr lang="en-US" b="1" dirty="0" smtClean="0"/>
              <a:t>NP:</a:t>
            </a:r>
            <a:r>
              <a:rPr lang="en-US" dirty="0" smtClean="0"/>
              <a:t> is the set of decision problems that can be verified in polynomial time.</a:t>
            </a:r>
          </a:p>
          <a:p>
            <a:r>
              <a:rPr lang="en-US" b="1" dirty="0" smtClean="0"/>
              <a:t>NP-Hard:</a:t>
            </a:r>
            <a:r>
              <a:rPr lang="en-US" dirty="0" smtClean="0"/>
              <a:t> L is NP-hard if for all L' ϵ NP, L' ≤p L. Thus if we can solve L in polynomial time, we can solve all NP problems in polynomial time.</a:t>
            </a:r>
          </a:p>
          <a:p>
            <a:r>
              <a:rPr lang="en-US" b="1" dirty="0" smtClean="0"/>
              <a:t>NP-Complete</a:t>
            </a:r>
            <a:r>
              <a:rPr lang="en-US" dirty="0" smtClean="0"/>
              <a:t> L is NP-complete if</a:t>
            </a:r>
          </a:p>
          <a:p>
            <a:pPr marL="482600" indent="-342900">
              <a:buFont typeface="+mj-lt"/>
              <a:buAutoNum type="arabicPeriod"/>
            </a:pPr>
            <a:r>
              <a:rPr lang="en-US" dirty="0" smtClean="0"/>
              <a:t>L ϵ NP and</a:t>
            </a:r>
          </a:p>
          <a:p>
            <a:pPr marL="482600" indent="-342900">
              <a:buFont typeface="+mj-lt"/>
              <a:buAutoNum type="arabicPeriod"/>
            </a:pPr>
            <a:r>
              <a:rPr lang="en-US" dirty="0" smtClean="0"/>
              <a:t>L is NP-hard</a:t>
            </a:r>
          </a:p>
          <a:p>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1080319"/>
            <a:ext cx="8665739" cy="601336"/>
          </a:xfrm>
          <a:prstGeom prst="rect">
            <a:avLst/>
          </a:prstGeom>
        </p:spPr>
        <p:txBody>
          <a:bodyPr spcFirstLastPara="1" wrap="square" lIns="91425" tIns="91425" rIns="91425" bIns="91425" anchor="b" anchorCtr="0">
            <a:noAutofit/>
          </a:bodyPr>
          <a:lstStyle/>
          <a:p>
            <a:pPr algn="just"/>
            <a:r>
              <a:rPr lang="en-US" sz="2400" b="1" dirty="0" smtClean="0"/>
              <a:t>Reductions</a:t>
            </a:r>
            <a:endParaRPr lang="en-US" sz="2400" b="1" dirty="0"/>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1350619" y="1629103"/>
            <a:ext cx="6900001" cy="3514397"/>
          </a:xfrm>
        </p:spPr>
        <p:txBody>
          <a:bodyPr/>
          <a:lstStyle/>
          <a:p>
            <a:r>
              <a:rPr lang="en-US" b="1" dirty="0" smtClean="0"/>
              <a:t>Concept</a:t>
            </a:r>
            <a:r>
              <a:rPr lang="en-US" b="1" dirty="0" smtClean="0"/>
              <a:t>:</a:t>
            </a:r>
            <a:r>
              <a:rPr lang="en-US" dirty="0" smtClean="0"/>
              <a:t> - If the solution of NPC problem does not exist then the conversion from one NPC problem to another NPC problem within the polynomial time. For this, you need the concept of reduction. If a solution of the one NPC problem exists within the polynomial time, then the rest of the problem can also give the solution in polynomial time (but it's hard to believe). For this, you need the concept of reduction.</a:t>
            </a:r>
          </a:p>
          <a:p>
            <a:r>
              <a:rPr lang="en-US" b="1" dirty="0" smtClean="0"/>
              <a:t>Example:</a:t>
            </a:r>
            <a:r>
              <a:rPr lang="en-US" dirty="0" smtClean="0"/>
              <a:t> - Suppose there are two problems, </a:t>
            </a:r>
            <a:r>
              <a:rPr lang="en-US" b="1" dirty="0" smtClean="0"/>
              <a:t>A</a:t>
            </a:r>
            <a:r>
              <a:rPr lang="en-US" dirty="0" smtClean="0"/>
              <a:t> and </a:t>
            </a:r>
            <a:r>
              <a:rPr lang="en-US" b="1" dirty="0" smtClean="0"/>
              <a:t>B</a:t>
            </a:r>
            <a:r>
              <a:rPr lang="en-US" dirty="0" smtClean="0"/>
              <a:t>. You know that it is impossible to solve problem </a:t>
            </a:r>
            <a:r>
              <a:rPr lang="en-US" b="1" dirty="0" smtClean="0"/>
              <a:t>A</a:t>
            </a:r>
            <a:r>
              <a:rPr lang="en-US" dirty="0" smtClean="0"/>
              <a:t> in polynomial time. You want to prove that B cannot be solved in polynomial time. So you can convert the problem </a:t>
            </a:r>
            <a:r>
              <a:rPr lang="en-US" b="1" dirty="0" smtClean="0"/>
              <a:t>A</a:t>
            </a:r>
            <a:r>
              <a:rPr lang="en-US" dirty="0" smtClean="0"/>
              <a:t> into problem </a:t>
            </a:r>
            <a:r>
              <a:rPr lang="en-US" b="1" dirty="0" smtClean="0"/>
              <a:t>B</a:t>
            </a:r>
            <a:r>
              <a:rPr lang="en-US" dirty="0" smtClean="0"/>
              <a:t> in polynomial time.</a:t>
            </a:r>
          </a:p>
          <a:p>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2204"/>
        <p:cNvGrpSpPr/>
        <p:nvPr/>
      </p:nvGrpSpPr>
      <p:grpSpPr>
        <a:xfrm>
          <a:off x="0" y="0"/>
          <a:ext cx="0" cy="0"/>
          <a:chOff x="0" y="0"/>
          <a:chExt cx="0" cy="0"/>
        </a:xfrm>
      </p:grpSpPr>
      <p:sp>
        <p:nvSpPr>
          <p:cNvPr id="2205" name="Google Shape;2205;p40"/>
          <p:cNvSpPr txBox="1">
            <a:spLocks noGrp="1"/>
          </p:cNvSpPr>
          <p:nvPr>
            <p:ph type="ctrTitle"/>
          </p:nvPr>
        </p:nvSpPr>
        <p:spPr>
          <a:xfrm>
            <a:off x="3080750" y="1003821"/>
            <a:ext cx="5781900" cy="2616300"/>
          </a:xfrm>
          <a:prstGeom prst="rect">
            <a:avLst/>
          </a:prstGeom>
        </p:spPr>
        <p:txBody>
          <a:bodyPr spcFirstLastPara="1" wrap="square" lIns="91425" tIns="91425" rIns="91425" bIns="91425" anchor="ctr" anchorCtr="0">
            <a:noAutofit/>
          </a:bodyPr>
          <a:lstStyle/>
          <a:p>
            <a:pPr lvl="0"/>
            <a:r>
              <a:rPr lang="en" sz="4000" b="1" dirty="0"/>
              <a:t>UNIT  - </a:t>
            </a:r>
            <a:r>
              <a:rPr lang="en" sz="4000" b="1" dirty="0" smtClean="0"/>
              <a:t>V</a:t>
            </a:r>
            <a:r>
              <a:rPr lang="en" sz="4000" b="1" dirty="0" smtClean="0"/>
              <a:t>     </a:t>
            </a:r>
            <a:r>
              <a:rPr lang="en" sz="4000" b="1" dirty="0" smtClean="0"/>
              <a:t/>
            </a:r>
            <a:br>
              <a:rPr lang="en" sz="4000" b="1" dirty="0" smtClean="0"/>
            </a:br>
            <a:r>
              <a:rPr lang="en" sz="4000" b="1" dirty="0" smtClean="0"/>
              <a:t/>
            </a:r>
            <a:br>
              <a:rPr lang="en" sz="4000" b="1" dirty="0" smtClean="0"/>
            </a:br>
            <a:r>
              <a:rPr lang="en" sz="2400" b="1" dirty="0" smtClean="0"/>
              <a:t>TOPIC </a:t>
            </a:r>
            <a:r>
              <a:rPr lang="en" sz="2400" b="1" dirty="0" smtClean="0"/>
              <a:t>– </a:t>
            </a:r>
            <a:r>
              <a:rPr lang="en-US" sz="2000" b="1" dirty="0" smtClean="0"/>
              <a:t>Advanced </a:t>
            </a:r>
            <a:r>
              <a:rPr lang="en-US" sz="2000" b="1" dirty="0" smtClean="0"/>
              <a:t>Topics </a:t>
            </a:r>
            <a:endParaRPr sz="4000" b="1" dirty="0"/>
          </a:p>
        </p:txBody>
      </p:sp>
      <p:sp>
        <p:nvSpPr>
          <p:cNvPr id="2206" name="Google Shape;2206;p40"/>
          <p:cNvSpPr txBox="1">
            <a:spLocks noGrp="1"/>
          </p:cNvSpPr>
          <p:nvPr>
            <p:ph type="subTitle" idx="1"/>
          </p:nvPr>
        </p:nvSpPr>
        <p:spPr>
          <a:xfrm>
            <a:off x="3080750" y="3610150"/>
            <a:ext cx="2941678" cy="47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smtClean="0"/>
              <a:t>SUBJECT- DAA</a:t>
            </a:r>
            <a:endParaRPr sz="1800" dirty="0"/>
          </a:p>
        </p:txBody>
      </p:sp>
      <p:pic>
        <p:nvPicPr>
          <p:cNvPr id="2207" name="Google Shape;2207;p40"/>
          <p:cNvPicPr preferRelativeResize="0"/>
          <p:nvPr/>
        </p:nvPicPr>
        <p:blipFill>
          <a:blip r:embed="rId3"/>
          <a:srcRect l="30764" r="30764"/>
          <a:stretch/>
        </p:blipFill>
        <p:spPr>
          <a:xfrm>
            <a:off x="-51956" y="70066"/>
            <a:ext cx="2638350" cy="5143500"/>
          </a:xfrm>
          <a:prstGeom prst="rect">
            <a:avLst/>
          </a:prstGeom>
          <a:noFill/>
          <a:ln>
            <a:noFill/>
          </a:ln>
        </p:spPr>
      </p:pic>
      <p:sp>
        <p:nvSpPr>
          <p:cNvPr id="2208" name="Google Shape;2208;p40"/>
          <p:cNvSpPr/>
          <p:nvPr/>
        </p:nvSpPr>
        <p:spPr>
          <a:xfrm flipH="1">
            <a:off x="721125" y="4336700"/>
            <a:ext cx="2785365" cy="2785308"/>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2209;p40"/>
          <p:cNvGrpSpPr/>
          <p:nvPr/>
        </p:nvGrpSpPr>
        <p:grpSpPr>
          <a:xfrm flipH="1">
            <a:off x="-352355" y="3454401"/>
            <a:ext cx="1051274" cy="787312"/>
            <a:chOff x="3585475" y="1537675"/>
            <a:chExt cx="649175" cy="486175"/>
          </a:xfrm>
        </p:grpSpPr>
        <p:sp>
          <p:nvSpPr>
            <p:cNvPr id="2210" name="Google Shape;2210;p40"/>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0"/>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0"/>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0"/>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0"/>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0"/>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0"/>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0"/>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0"/>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0"/>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0"/>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0"/>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0"/>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0"/>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0"/>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0"/>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0"/>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0"/>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0"/>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0"/>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2230;p40"/>
          <p:cNvGrpSpPr/>
          <p:nvPr/>
        </p:nvGrpSpPr>
        <p:grpSpPr>
          <a:xfrm flipH="1">
            <a:off x="2210779" y="313057"/>
            <a:ext cx="656180" cy="633875"/>
            <a:chOff x="2556550" y="3309450"/>
            <a:chExt cx="545725" cy="527175"/>
          </a:xfrm>
        </p:grpSpPr>
        <p:sp>
          <p:nvSpPr>
            <p:cNvPr id="2231" name="Google Shape;2231;p40"/>
            <p:cNvSpPr/>
            <p:nvPr/>
          </p:nvSpPr>
          <p:spPr>
            <a:xfrm>
              <a:off x="2556550" y="3440250"/>
              <a:ext cx="396375" cy="396375"/>
            </a:xfrm>
            <a:custGeom>
              <a:avLst/>
              <a:gdLst/>
              <a:ahLst/>
              <a:cxnLst/>
              <a:rect l="l" t="t" r="r" b="b"/>
              <a:pathLst>
                <a:path w="15855" h="15855" extrusionOk="0">
                  <a:moveTo>
                    <a:pt x="1" y="1"/>
                  </a:moveTo>
                  <a:lnTo>
                    <a:pt x="1" y="15854"/>
                  </a:lnTo>
                  <a:lnTo>
                    <a:pt x="15854" y="15854"/>
                  </a:lnTo>
                  <a:lnTo>
                    <a:pt x="1585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0"/>
            <p:cNvSpPr/>
            <p:nvPr/>
          </p:nvSpPr>
          <p:spPr>
            <a:xfrm>
              <a:off x="2704950" y="3309450"/>
              <a:ext cx="397325" cy="396350"/>
            </a:xfrm>
            <a:custGeom>
              <a:avLst/>
              <a:gdLst/>
              <a:ahLst/>
              <a:cxnLst/>
              <a:rect l="l" t="t" r="r" b="b"/>
              <a:pathLst>
                <a:path w="15893" h="15854" fill="none" extrusionOk="0">
                  <a:moveTo>
                    <a:pt x="15893" y="15854"/>
                  </a:moveTo>
                  <a:lnTo>
                    <a:pt x="0" y="15854"/>
                  </a:lnTo>
                  <a:lnTo>
                    <a:pt x="0" y="0"/>
                  </a:lnTo>
                  <a:lnTo>
                    <a:pt x="15893" y="0"/>
                  </a:lnTo>
                  <a:lnTo>
                    <a:pt x="15893" y="15854"/>
                  </a:lnTo>
                  <a:close/>
                </a:path>
              </a:pathLst>
            </a:custGeom>
            <a:noFill/>
            <a:ln w="1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3" name="Google Shape;2233;p40"/>
          <p:cNvSpPr/>
          <p:nvPr/>
        </p:nvSpPr>
        <p:spPr>
          <a:xfrm>
            <a:off x="6894786" y="369925"/>
            <a:ext cx="2248960" cy="475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a:solidFill>
                  <a:schemeClr val="accent4"/>
                </a:solidFill>
                <a:latin typeface="Karla Regular"/>
                <a:ea typeface="Karla Regular"/>
                <a:cs typeface="Karla Regular"/>
                <a:sym typeface="Karla Regular"/>
              </a:rPr>
              <a:t>  </a:t>
            </a:r>
            <a:r>
              <a:rPr lang="en" sz="1800" b="1" dirty="0" smtClean="0">
                <a:solidFill>
                  <a:schemeClr val="accent4"/>
                </a:solidFill>
                <a:latin typeface="Karla Regular"/>
                <a:ea typeface="Karla Regular"/>
                <a:cs typeface="Karla Regular"/>
                <a:sym typeface="Karla Regular"/>
              </a:rPr>
              <a:t>BRANCH - CSE  SEMESTER – 6th</a:t>
            </a:r>
            <a:endParaRPr sz="100" b="1" dirty="0"/>
          </a:p>
        </p:txBody>
      </p:sp>
      <p:pic>
        <p:nvPicPr>
          <p:cNvPr id="3" name="Picture 2">
            <a:extLst>
              <a:ext uri="{FF2B5EF4-FFF2-40B4-BE49-F238E27FC236}">
                <a16:creationId xmlns:a16="http://schemas.microsoft.com/office/drawing/2014/main" xmlns="" id="{E0535FFE-6F7C-4025-95EA-1FA6DFE35E23}"/>
              </a:ext>
            </a:extLst>
          </p:cNvPr>
          <p:cNvPicPr>
            <a:picLocks noChangeAspect="1"/>
          </p:cNvPicPr>
          <p:nvPr/>
        </p:nvPicPr>
        <p:blipFill>
          <a:blip r:embed="rId4"/>
          <a:stretch>
            <a:fillRect/>
          </a:stretch>
        </p:blipFill>
        <p:spPr>
          <a:xfrm>
            <a:off x="7600696" y="3922692"/>
            <a:ext cx="1543050" cy="1255696"/>
          </a:xfrm>
          <a:prstGeom prst="rect">
            <a:avLst/>
          </a:prstGeom>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478261" y="1080319"/>
            <a:ext cx="8665739" cy="601336"/>
          </a:xfrm>
          <a:prstGeom prst="rect">
            <a:avLst/>
          </a:prstGeom>
        </p:spPr>
        <p:txBody>
          <a:bodyPr spcFirstLastPara="1" wrap="square" lIns="91425" tIns="91425" rIns="91425" bIns="91425" anchor="b" anchorCtr="0">
            <a:noAutofit/>
          </a:bodyPr>
          <a:lstStyle/>
          <a:p>
            <a:pPr algn="just"/>
            <a:r>
              <a:rPr lang="en-US" sz="2400" b="1" dirty="0" smtClean="0"/>
              <a:t>Approximate </a:t>
            </a:r>
            <a:r>
              <a:rPr lang="en-US" sz="2400" b="1" dirty="0" smtClean="0"/>
              <a:t>Algorithms</a:t>
            </a:r>
            <a:endParaRPr lang="en-US" sz="2400" b="1" dirty="0"/>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 name="Picture 63">
            <a:extLst>
              <a:ext uri="{FF2B5EF4-FFF2-40B4-BE49-F238E27FC236}">
                <a16:creationId xmlns:a16="http://schemas.microsoft.com/office/drawing/2014/main" xmlns="" id="{4E82074D-0C81-4EB5-B2E3-7D872A39FB58}"/>
              </a:ext>
            </a:extLst>
          </p:cNvPr>
          <p:cNvPicPr>
            <a:picLocks noChangeAspect="1"/>
          </p:cNvPicPr>
          <p:nvPr/>
        </p:nvPicPr>
        <p:blipFill>
          <a:blip r:embed="rId3"/>
          <a:stretch>
            <a:fillRect/>
          </a:stretch>
        </p:blipFill>
        <p:spPr>
          <a:xfrm>
            <a:off x="26186" y="-74206"/>
            <a:ext cx="1543050" cy="1166436"/>
          </a:xfrm>
          <a:prstGeom prst="rect">
            <a:avLst/>
          </a:prstGeom>
        </p:spPr>
      </p:pic>
      <p:sp>
        <p:nvSpPr>
          <p:cNvPr id="65" name="Subtitle 64"/>
          <p:cNvSpPr>
            <a:spLocks noGrp="1"/>
          </p:cNvSpPr>
          <p:nvPr>
            <p:ph type="subTitle" idx="1"/>
          </p:nvPr>
        </p:nvSpPr>
        <p:spPr>
          <a:xfrm>
            <a:off x="672662" y="1502979"/>
            <a:ext cx="8145518" cy="3514397"/>
          </a:xfrm>
        </p:spPr>
        <p:txBody>
          <a:bodyPr/>
          <a:lstStyle/>
          <a:p>
            <a:r>
              <a:rPr lang="en-US" dirty="0" smtClean="0"/>
              <a:t>Introduction:</a:t>
            </a:r>
          </a:p>
          <a:p>
            <a:r>
              <a:rPr lang="en-US" dirty="0" smtClean="0"/>
              <a:t>	</a:t>
            </a:r>
          </a:p>
          <a:p>
            <a:r>
              <a:rPr lang="en-US" dirty="0" smtClean="0"/>
              <a:t>	</a:t>
            </a:r>
            <a:r>
              <a:rPr lang="en-US" dirty="0" smtClean="0"/>
              <a:t>	An </a:t>
            </a:r>
            <a:r>
              <a:rPr lang="en-US" dirty="0" smtClean="0"/>
              <a:t>Approximate Algorithm is a way of approach </a:t>
            </a:r>
            <a:r>
              <a:rPr lang="en-US" b="1" dirty="0" smtClean="0"/>
              <a:t>NP-COMPLETENESS</a:t>
            </a:r>
            <a:r>
              <a:rPr lang="en-US" dirty="0" smtClean="0"/>
              <a:t> for the optimization problem. This technique does not guarantee the best solution. The goal of an approximation algorithm is to come as close as possible to the optimum value in a reasonable amount of time which is at the most polynomial time. Such algorithms are called approximation algorithm or heuristic algorithm.</a:t>
            </a:r>
          </a:p>
          <a:p>
            <a:r>
              <a:rPr lang="en-US" dirty="0" smtClean="0"/>
              <a:t>		</a:t>
            </a:r>
          </a:p>
          <a:p>
            <a:r>
              <a:rPr lang="en-US" dirty="0" smtClean="0"/>
              <a:t>	</a:t>
            </a:r>
            <a:r>
              <a:rPr lang="en-US" dirty="0" smtClean="0"/>
              <a:t>	For </a:t>
            </a:r>
            <a:r>
              <a:rPr lang="en-US" dirty="0" smtClean="0"/>
              <a:t>the traveling salesperson problem, the optimization problem is to find the shortest cycle, and the approximation problem is to find a short cycle.</a:t>
            </a:r>
          </a:p>
          <a:p>
            <a:endParaRPr lang="en-US" dirty="0" smtClean="0"/>
          </a:p>
          <a:p>
            <a:r>
              <a:rPr lang="en-US" dirty="0" smtClean="0"/>
              <a:t>	</a:t>
            </a:r>
            <a:r>
              <a:rPr lang="en-US" dirty="0" smtClean="0"/>
              <a:t>	For </a:t>
            </a:r>
            <a:r>
              <a:rPr lang="en-US" dirty="0" smtClean="0"/>
              <a:t>the vertex cover problem, the optimization problem is to find the vertex cover with fewest vertices, and the approximation problem is to find the vertex cover with few vertices.</a:t>
            </a:r>
          </a:p>
          <a:p>
            <a:endParaRPr lang="en-US" dirty="0"/>
          </a:p>
        </p:txBody>
      </p:sp>
    </p:spTree>
  </p:cSld>
  <p:clrMapOvr>
    <a:masterClrMapping/>
  </p:clrMapOvr>
</p:sld>
</file>

<file path=ppt/theme/theme1.xml><?xml version="1.0" encoding="utf-8"?>
<a:theme xmlns:a="http://schemas.openxmlformats.org/drawingml/2006/main" name="Mathematics Subject for Middle School - 6th Grade: Algebra by Slidesgo">
  <a:themeElements>
    <a:clrScheme name="Simple Light">
      <a:dk1>
        <a:srgbClr val="191919"/>
      </a:dk1>
      <a:lt1>
        <a:srgbClr val="07246E"/>
      </a:lt1>
      <a:dk2>
        <a:srgbClr val="0F327F"/>
      </a:dk2>
      <a:lt2>
        <a:srgbClr val="FF3141"/>
      </a:lt2>
      <a:accent1>
        <a:srgbClr val="FFB400"/>
      </a:accent1>
      <a:accent2>
        <a:srgbClr val="00B6FF"/>
      </a:accent2>
      <a:accent3>
        <a:srgbClr val="EDEDED"/>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1389</TotalTime>
  <Words>1550</Words>
  <Application>Microsoft Office PowerPoint</Application>
  <PresentationFormat>On-screen Show (16:9)</PresentationFormat>
  <Paragraphs>907</Paragraphs>
  <Slides>104</Slides>
  <Notes>104</Notes>
  <HiddenSlides>0</HiddenSlides>
  <MMClips>0</MMClips>
  <ScaleCrop>false</ScaleCrop>
  <HeadingPairs>
    <vt:vector size="4" baseType="variant">
      <vt:variant>
        <vt:lpstr>Theme</vt:lpstr>
      </vt:variant>
      <vt:variant>
        <vt:i4>1</vt:i4>
      </vt:variant>
      <vt:variant>
        <vt:lpstr>Slide Titles</vt:lpstr>
      </vt:variant>
      <vt:variant>
        <vt:i4>104</vt:i4>
      </vt:variant>
    </vt:vector>
  </HeadingPairs>
  <TitlesOfParts>
    <vt:vector size="105" baseType="lpstr">
      <vt:lpstr>Mathematics Subject for Middle School - 6th Grade: Algebra by Slidesgo</vt:lpstr>
      <vt:lpstr>UNIT  - I       TOPIC –Introduction to Algorithm  </vt:lpstr>
      <vt:lpstr>03</vt:lpstr>
      <vt:lpstr>Algorithm</vt:lpstr>
      <vt:lpstr>Algorithm</vt:lpstr>
      <vt:lpstr>Characteristics of an Algorithm</vt:lpstr>
      <vt:lpstr>Algorithm Analysis</vt:lpstr>
      <vt:lpstr>Algorithm Complexity</vt:lpstr>
      <vt:lpstr>Space Complexity</vt:lpstr>
      <vt:lpstr>Slide 9</vt:lpstr>
      <vt:lpstr>Time Complexity</vt:lpstr>
      <vt:lpstr>Asymptotic Analysis</vt:lpstr>
      <vt:lpstr>Slide 12</vt:lpstr>
      <vt:lpstr>Asymptotic Notations</vt:lpstr>
      <vt:lpstr>Big Oh Notation, Ο</vt:lpstr>
      <vt:lpstr>Omega Notation, Ω</vt:lpstr>
      <vt:lpstr>Theta Notation, θ</vt:lpstr>
      <vt:lpstr>Common Asymptotic Notations</vt:lpstr>
      <vt:lpstr>Recursion Tree Method</vt:lpstr>
      <vt:lpstr>Example 1</vt:lpstr>
      <vt:lpstr>Slide 20</vt:lpstr>
      <vt:lpstr>Slide 21</vt:lpstr>
      <vt:lpstr>Master Method</vt:lpstr>
      <vt:lpstr>Slide 23</vt:lpstr>
      <vt:lpstr>Master Theorem:</vt:lpstr>
      <vt:lpstr>Slide 25</vt:lpstr>
      <vt:lpstr>UNIT  - II       TOPIC –Fundamental Algorithmic Strategies </vt:lpstr>
      <vt:lpstr>Linear Search</vt:lpstr>
      <vt:lpstr>Algorithm</vt:lpstr>
      <vt:lpstr>Pseudocode</vt:lpstr>
      <vt:lpstr>Insertion Sort</vt:lpstr>
      <vt:lpstr>ALGORITHM: INSERTION SORT (A)</vt:lpstr>
      <vt:lpstr>Slide 32</vt:lpstr>
      <vt:lpstr>Slide 33</vt:lpstr>
      <vt:lpstr>Slide 34</vt:lpstr>
      <vt:lpstr>Slide 35</vt:lpstr>
      <vt:lpstr>Slide 36</vt:lpstr>
      <vt:lpstr>Complexity Analysis of Insertion Sort</vt:lpstr>
      <vt:lpstr>Time Complexities:</vt:lpstr>
      <vt:lpstr>Space Complexity</vt:lpstr>
      <vt:lpstr>Advantages of Insertion Sort</vt:lpstr>
      <vt:lpstr>Greedy Algorithm Introduction</vt:lpstr>
      <vt:lpstr>Slide 42</vt:lpstr>
      <vt:lpstr>Example:</vt:lpstr>
      <vt:lpstr>Steps for achieving a Greedy Algorithm are:</vt:lpstr>
      <vt:lpstr>Huffman Codes</vt:lpstr>
      <vt:lpstr>Slide 46</vt:lpstr>
      <vt:lpstr>Slide 47</vt:lpstr>
      <vt:lpstr>Slide 48</vt:lpstr>
      <vt:lpstr>Algorithm of Huffman Code</vt:lpstr>
      <vt:lpstr>Slide 50</vt:lpstr>
      <vt:lpstr>Slide 51</vt:lpstr>
      <vt:lpstr>Slide 52</vt:lpstr>
      <vt:lpstr>Slide 53</vt:lpstr>
      <vt:lpstr>Slide 54</vt:lpstr>
      <vt:lpstr>Slide 55</vt:lpstr>
      <vt:lpstr>Slide 56</vt:lpstr>
      <vt:lpstr>Slide 57</vt:lpstr>
      <vt:lpstr>Slide 58</vt:lpstr>
      <vt:lpstr>Fractional Knapsack</vt:lpstr>
      <vt:lpstr>Slide 60</vt:lpstr>
      <vt:lpstr>Example: </vt:lpstr>
      <vt:lpstr>Slide 62</vt:lpstr>
      <vt:lpstr>Solution:</vt:lpstr>
      <vt:lpstr>Slide 64</vt:lpstr>
      <vt:lpstr>Slide 65</vt:lpstr>
      <vt:lpstr>Longest Common Sequence (LCS)</vt:lpstr>
      <vt:lpstr>Characteristics of Longest Common Sequence</vt:lpstr>
      <vt:lpstr>Slide 68</vt:lpstr>
      <vt:lpstr>Travelling Sales Person Problem</vt:lpstr>
      <vt:lpstr>Example: </vt:lpstr>
      <vt:lpstr>Slide 71</vt:lpstr>
      <vt:lpstr>Slide 72</vt:lpstr>
      <vt:lpstr>Slide 73</vt:lpstr>
      <vt:lpstr>Slide 74</vt:lpstr>
      <vt:lpstr>UNIT  - III       TOPIC – Graph and Tree Algorithms </vt:lpstr>
      <vt:lpstr>Graph Algorithms</vt:lpstr>
      <vt:lpstr>Types of Graphs</vt:lpstr>
      <vt:lpstr>dg</vt:lpstr>
      <vt:lpstr>Breadth-First Search</vt:lpstr>
      <vt:lpstr>Slide 80</vt:lpstr>
      <vt:lpstr>Algorithm</vt:lpstr>
      <vt:lpstr>Pseudocode</vt:lpstr>
      <vt:lpstr>Slide 83</vt:lpstr>
      <vt:lpstr>Depth-first search</vt:lpstr>
      <vt:lpstr>Slide 85</vt:lpstr>
      <vt:lpstr>Algorithm</vt:lpstr>
      <vt:lpstr>Applications</vt:lpstr>
      <vt:lpstr>Minimum Spanning Tree</vt:lpstr>
      <vt:lpstr>Slide 89</vt:lpstr>
      <vt:lpstr>Applications</vt:lpstr>
      <vt:lpstr>Topological sorting</vt:lpstr>
      <vt:lpstr>dg</vt:lpstr>
      <vt:lpstr>UNIT  - IV       TOPIC – Tractable and Intractable Problems </vt:lpstr>
      <vt:lpstr>Tractable and Intractable Problems</vt:lpstr>
      <vt:lpstr>Slide 95</vt:lpstr>
      <vt:lpstr>NP-Completeness</vt:lpstr>
      <vt:lpstr>Reductions</vt:lpstr>
      <vt:lpstr>UNIT  - V       TOPIC – Advanced Topics </vt:lpstr>
      <vt:lpstr>Approximate Algorithms</vt:lpstr>
      <vt:lpstr>Performance Ratios</vt:lpstr>
      <vt:lpstr>Vertex Cover</vt:lpstr>
      <vt:lpstr>Slide 102</vt:lpstr>
      <vt:lpstr>Slide 103</vt:lpstr>
      <vt:lpstr>Traveling-salesman Problem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      TOPIC -</dc:title>
  <dc:creator>P K Sahu</dc:creator>
  <cp:lastModifiedBy>User</cp:lastModifiedBy>
  <cp:revision>160</cp:revision>
  <dcterms:modified xsi:type="dcterms:W3CDTF">2021-09-01T09:13:00Z</dcterms:modified>
</cp:coreProperties>
</file>